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31" r:id="rId6"/>
  </p:sldMasterIdLst>
  <p:notesMasterIdLst>
    <p:notesMasterId r:id="rId24"/>
  </p:notesMasterIdLst>
  <p:handoutMasterIdLst>
    <p:handoutMasterId r:id="rId25"/>
  </p:handoutMasterIdLst>
  <p:sldIdLst>
    <p:sldId id="447" r:id="rId7"/>
    <p:sldId id="339" r:id="rId8"/>
    <p:sldId id="452" r:id="rId9"/>
    <p:sldId id="419" r:id="rId10"/>
    <p:sldId id="454" r:id="rId11"/>
    <p:sldId id="456" r:id="rId12"/>
    <p:sldId id="457" r:id="rId13"/>
    <p:sldId id="458" r:id="rId14"/>
    <p:sldId id="459" r:id="rId15"/>
    <p:sldId id="466" r:id="rId16"/>
    <p:sldId id="465" r:id="rId17"/>
    <p:sldId id="467" r:id="rId18"/>
    <p:sldId id="460" r:id="rId19"/>
    <p:sldId id="462" r:id="rId20"/>
    <p:sldId id="464" r:id="rId21"/>
    <p:sldId id="463" r:id="rId22"/>
    <p:sldId id="450" r:id="rId23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00"/>
    <a:srgbClr val="0091BD"/>
    <a:srgbClr val="323E48"/>
    <a:srgbClr val="FF6900"/>
    <a:srgbClr val="00C1DE"/>
    <a:srgbClr val="7F7F7F"/>
    <a:srgbClr val="333E48"/>
    <a:srgbClr val="FF6B00"/>
    <a:srgbClr val="E5ECEB"/>
    <a:srgbClr val="95D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44" autoAdjust="0"/>
    <p:restoredTop sz="96205"/>
  </p:normalViewPr>
  <p:slideViewPr>
    <p:cSldViewPr snapToGrid="0">
      <p:cViewPr>
        <p:scale>
          <a:sx n="103" d="100"/>
          <a:sy n="103" d="100"/>
        </p:scale>
        <p:origin x="2304" y="12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30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2/17/25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AB4B55-060F-BB7C-707C-BC52EA56FB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-1"/>
            <a:ext cx="12191999" cy="6858001"/>
          </a:xfrm>
          <a:prstGeom prst="rect">
            <a:avLst/>
          </a:prstGeom>
        </p:spPr>
      </p:pic>
      <p:sp>
        <p:nvSpPr>
          <p:cNvPr id="3" name="Text Placeholder 28">
            <a:extLst>
              <a:ext uri="{FF2B5EF4-FFF2-40B4-BE49-F238E27FC236}">
                <a16:creationId xmlns:a16="http://schemas.microsoft.com/office/drawing/2014/main" id="{5B52BF8D-E158-ED3C-F83E-8ADB787A9B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" name="Text Placeholder 28">
            <a:extLst>
              <a:ext uri="{FF2B5EF4-FFF2-40B4-BE49-F238E27FC236}">
                <a16:creationId xmlns:a16="http://schemas.microsoft.com/office/drawing/2014/main" id="{394BE803-3A53-9DD7-8C4D-BE54366D2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A6BA01-5647-C911-2D6F-EA1B5776D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4FD42E4-6767-D4AE-8D21-E0B19801A4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65FD54C8-30E0-092E-F3F7-D923E50822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1DEB12F-91E9-DAC5-FBA6-F59334F7F67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071B41C-1A24-A635-FA1A-9F8F68EDD5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BC02F8D1-4809-5534-8DA7-251CC8B5FC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16200000">
            <a:off x="11253652" y="5695788"/>
            <a:ext cx="1573278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sz="1000" b="0" i="0" dirty="0">
                <a:solidFill>
                  <a:srgbClr val="D1D2D3"/>
                </a:solidFill>
                <a:effectLst/>
                <a:latin typeface="+mn-lt"/>
              </a:rPr>
              <a:t>AI-generated image</a:t>
            </a:r>
            <a:endParaRPr lang="en-US" altLang="en-US" sz="1000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2863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77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6CBE02A7-EA26-23DB-58E4-E78CD10548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23A370-A92B-54C6-980D-406B2EE17C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7FF7030-A64B-2842-8A77-3EB354B9D9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6" name="Picture 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1A3DA53E-053D-C94E-3938-BC2E15E9142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95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Section Divider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0">
            <a:extLst>
              <a:ext uri="{FF2B5EF4-FFF2-40B4-BE49-F238E27FC236}">
                <a16:creationId xmlns:a16="http://schemas.microsoft.com/office/drawing/2014/main" id="{C897E447-8D49-F64E-96E2-E84DFE56298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06FA327-5400-394E-B4AE-123F66979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32154D4-1182-DC4A-B9F9-3D973CBC84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6B164D8-593E-4E49-A224-1AA496608B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B3BB7BF-91BC-31FE-28B5-3FF67809DE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31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31CA647C-0297-2248-9EC4-C59D9E7C39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99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3454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4024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604AF1EA-FE1C-3F4A-A7A0-4F551C29E8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  <a:noFill/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3CF78C79-90BA-5869-FBC4-1C0023B4AF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862E9D-D706-B759-FC9C-A2B692BCFE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5B772A6-6BC3-12BE-D0AB-6F252BD500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51E57CBB-3902-9A28-E8CE-F513E89A7F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91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78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273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88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49" r="149"/>
          <a:stretch/>
        </p:blipFill>
        <p:spPr>
          <a:xfrm>
            <a:off x="0" y="-1"/>
            <a:ext cx="12191999" cy="687843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A4FA427-EB3E-3449-943F-CB3DAB3EB8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93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22C4DAF5-FB2E-B028-5256-CC2FDFC9EE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EB6E97-EDDF-2A96-074F-18BB6384B2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225AAB-54E0-EAE0-0840-093AB2F5C3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724A7481-3CA6-7994-9B9F-FAAD68B5E81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419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F5B06E-F6A0-3B43-AD64-568F71E241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852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115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375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Section Divider slide">
    <p:bg>
      <p:bgPr>
        <a:solidFill>
          <a:srgbClr val="FF6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353FD8-3FBF-E340-8B41-D553C61637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48AE1EF-8720-A960-1DEC-CD949844D7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F3DE6B-FA5F-2139-2D6E-5F4666CD2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2817E7A-3D17-D0A0-461E-12CC777B82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5" name="Picture 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8A3629F-5EE6-F850-E161-2CD448E2F6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099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554489"/>
            <a:ext cx="11233150" cy="455323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 userDrawn="1">
            <p:ph idx="1" hasCustomPrompt="1"/>
          </p:nvPr>
        </p:nvSpPr>
        <p:spPr>
          <a:xfrm>
            <a:off x="479426" y="2373786"/>
            <a:ext cx="3372644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3" name="Text Placeholder 2"/>
          <p:cNvSpPr>
            <a:spLocks noGrp="1"/>
          </p:cNvSpPr>
          <p:nvPr userDrawn="1">
            <p:ph idx="17" hasCustomPrompt="1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 userDrawn="1">
            <p:ph idx="18" hasCustomPrompt="1"/>
          </p:nvPr>
        </p:nvSpPr>
        <p:spPr>
          <a:xfrm>
            <a:off x="8300113" y="2373786"/>
            <a:ext cx="3412462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6" name="Text Placeholder 13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 hasCustomPrompt="1"/>
          </p:nvPr>
        </p:nvSpPr>
        <p:spPr>
          <a:xfrm>
            <a:off x="8299119" y="2372564"/>
            <a:ext cx="3413455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5863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79425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30" b="130"/>
          <a:stretch/>
        </p:blipFill>
        <p:spPr>
          <a:xfrm>
            <a:off x="-1" y="-2857"/>
            <a:ext cx="12192000" cy="68580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449CDA4C-9E15-534E-84B0-83C4633EA098}"/>
              </a:ext>
            </a:extLst>
          </p:cNvPr>
          <p:cNvSpPr/>
          <p:nvPr userDrawn="1"/>
        </p:nvSpPr>
        <p:spPr>
          <a:xfrm>
            <a:off x="0" y="5715"/>
            <a:ext cx="9725190" cy="6858265"/>
          </a:xfrm>
          <a:custGeom>
            <a:avLst/>
            <a:gdLst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52263 w 9779619"/>
              <a:gd name="connsiteY3" fmla="*/ 6891453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80302"/>
              <a:gd name="connsiteX1" fmla="*/ 0 w 9779619"/>
              <a:gd name="connsiteY1" fmla="*/ 0 h 6880302"/>
              <a:gd name="connsiteX2" fmla="*/ 0 w 9779619"/>
              <a:gd name="connsiteY2" fmla="*/ 6857999 h 6880302"/>
              <a:gd name="connsiteX3" fmla="*/ 8363415 w 9779619"/>
              <a:gd name="connsiteY3" fmla="*/ 6880302 h 6880302"/>
              <a:gd name="connsiteX4" fmla="*/ 9779619 w 9779619"/>
              <a:gd name="connsiteY4" fmla="*/ 5475249 h 6880302"/>
              <a:gd name="connsiteX5" fmla="*/ 4304371 w 9779619"/>
              <a:gd name="connsiteY5" fmla="*/ 0 h 6880302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85718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53061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25190"/>
              <a:gd name="connsiteY0" fmla="*/ 0 h 6869151"/>
              <a:gd name="connsiteX1" fmla="*/ 0 w 9725190"/>
              <a:gd name="connsiteY1" fmla="*/ 0 h 6869151"/>
              <a:gd name="connsiteX2" fmla="*/ 0 w 9725190"/>
              <a:gd name="connsiteY2" fmla="*/ 6857999 h 6869151"/>
              <a:gd name="connsiteX3" fmla="*/ 8353061 w 9725190"/>
              <a:gd name="connsiteY3" fmla="*/ 6869151 h 6869151"/>
              <a:gd name="connsiteX4" fmla="*/ 9725190 w 9725190"/>
              <a:gd name="connsiteY4" fmla="*/ 5464363 h 6869151"/>
              <a:gd name="connsiteX5" fmla="*/ 4304371 w 9725190"/>
              <a:gd name="connsiteY5" fmla="*/ 0 h 6869151"/>
              <a:gd name="connsiteX0" fmla="*/ 4304371 w 9725190"/>
              <a:gd name="connsiteY0" fmla="*/ 0 h 6858265"/>
              <a:gd name="connsiteX1" fmla="*/ 0 w 9725190"/>
              <a:gd name="connsiteY1" fmla="*/ 0 h 6858265"/>
              <a:gd name="connsiteX2" fmla="*/ 0 w 9725190"/>
              <a:gd name="connsiteY2" fmla="*/ 6857999 h 6858265"/>
              <a:gd name="connsiteX3" fmla="*/ 8320404 w 9725190"/>
              <a:gd name="connsiteY3" fmla="*/ 6858265 h 6858265"/>
              <a:gd name="connsiteX4" fmla="*/ 9725190 w 9725190"/>
              <a:gd name="connsiteY4" fmla="*/ 5464363 h 6858265"/>
              <a:gd name="connsiteX5" fmla="*/ 4304371 w 9725190"/>
              <a:gd name="connsiteY5" fmla="*/ 0 h 68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25190" h="6858265">
                <a:moveTo>
                  <a:pt x="4304371" y="0"/>
                </a:moveTo>
                <a:lnTo>
                  <a:pt x="0" y="0"/>
                </a:lnTo>
                <a:lnTo>
                  <a:pt x="0" y="6857999"/>
                </a:lnTo>
                <a:lnTo>
                  <a:pt x="8320404" y="6858265"/>
                </a:lnTo>
                <a:lnTo>
                  <a:pt x="9725190" y="5464363"/>
                </a:lnTo>
                <a:lnTo>
                  <a:pt x="4304371" y="0"/>
                </a:ln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195BE92-34F5-3546-A596-20D07A139B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317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4406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3416035" y="1631111"/>
            <a:ext cx="8296540" cy="44406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4432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9037637" y="1629597"/>
            <a:ext cx="2674937" cy="444348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479425" y="1629287"/>
            <a:ext cx="8348664" cy="444326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455198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836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5898A6C-DE95-7141-81A3-94C7240F86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F0FB5E03-A74E-CC42-A7DF-71D20DBF22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0C8C98-8540-F243-A7E5-72B42C482D1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</p:spTree>
    <p:extLst>
      <p:ext uri="{BB962C8B-B14F-4D97-AF65-F5344CB8AC3E}">
        <p14:creationId xmlns:p14="http://schemas.microsoft.com/office/powerpoint/2010/main" val="3116273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4466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6181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973A747D-17C8-3049-97A8-E7994701AC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32520C-4F76-B1E0-1315-122D2AE2AE9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908479A3-F44E-6F79-1AB5-22FC1841C3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577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E0F26C2-13FB-254B-AE0E-BD5BE35F4E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5F57A52-A090-7F0C-29C6-83F92019602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8740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5750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5605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A48FB55-D5BB-084F-BACF-A07C257E79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25EC0CC-4F04-39C5-041F-BEA17116B4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161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0506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1183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5CB4EA8E-D6CA-DF40-9ADD-CE8408E00D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54653A2-DF57-3728-3E84-C3AF0DEC905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9580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1257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693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86954D4-E837-74D6-C2A1-5D6EC130E8CC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904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16" y="-66"/>
            <a:ext cx="12192116" cy="6858065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1997F8F-0B70-7945-8CB6-7230FFBB88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07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6927" y="0"/>
            <a:ext cx="12202885" cy="6864122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7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6933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65F417A8-5A56-C049-844F-E82873A772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77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75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5.sv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3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317949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A9403B94-AAAF-AB46-B38A-95D16DAB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accent6"/>
                </a:solidFill>
              </a:rPr>
              <a:t>© 2024 Arm</a:t>
            </a:r>
            <a:endParaRPr lang="en-US" altLang="en-US" sz="1000" dirty="0">
              <a:solidFill>
                <a:schemeClr val="accent6"/>
              </a:solidFill>
            </a:endParaRPr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970F2EF9-EE0C-275D-DB99-812522D98880}"/>
              </a:ext>
            </a:extLst>
          </p:cNvPr>
          <p:cNvPicPr>
            <a:picLocks noChangeAspect="1"/>
          </p:cNvPicPr>
          <p:nvPr userDrawn="1"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5847" y="6384924"/>
            <a:ext cx="879904" cy="2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567" r:id="rId2"/>
    <p:sldLayoutId id="2147485516" r:id="rId3"/>
    <p:sldLayoutId id="2147485517" r:id="rId4"/>
    <p:sldLayoutId id="2147485551" r:id="rId5"/>
    <p:sldLayoutId id="2147485519" r:id="rId6"/>
    <p:sldLayoutId id="2147485531" r:id="rId7"/>
    <p:sldLayoutId id="2147485552" r:id="rId8"/>
    <p:sldLayoutId id="2147485540" r:id="rId9"/>
    <p:sldLayoutId id="2147485539" r:id="rId10"/>
    <p:sldLayoutId id="2147485541" r:id="rId11"/>
    <p:sldLayoutId id="2147485556" r:id="rId12"/>
    <p:sldLayoutId id="2147485436" r:id="rId13"/>
    <p:sldLayoutId id="2147485523" r:id="rId14"/>
    <p:sldLayoutId id="2147485557" r:id="rId15"/>
    <p:sldLayoutId id="2147485525" r:id="rId16"/>
    <p:sldLayoutId id="2147485524" r:id="rId17"/>
    <p:sldLayoutId id="2147485510" r:id="rId18"/>
    <p:sldLayoutId id="2147485558" r:id="rId19"/>
    <p:sldLayoutId id="2147485438" r:id="rId20"/>
    <p:sldLayoutId id="2147485536" r:id="rId21"/>
    <p:sldLayoutId id="2147485535" r:id="rId22"/>
    <p:sldLayoutId id="2147485559" r:id="rId23"/>
    <p:sldLayoutId id="2147485538" r:id="rId24"/>
    <p:sldLayoutId id="2147485440" r:id="rId25"/>
    <p:sldLayoutId id="2147485441" r:id="rId26"/>
    <p:sldLayoutId id="2147485442" r:id="rId27"/>
    <p:sldLayoutId id="2147485443" r:id="rId28"/>
    <p:sldLayoutId id="2147485444" r:id="rId29"/>
    <p:sldLayoutId id="2147485445" r:id="rId30"/>
    <p:sldLayoutId id="2147485446" r:id="rId31"/>
    <p:sldLayoutId id="2147485447" r:id="rId32"/>
    <p:sldLayoutId id="2147485448" r:id="rId33"/>
    <p:sldLayoutId id="2147485449" r:id="rId34"/>
    <p:sldLayoutId id="2147485450" r:id="rId35"/>
    <p:sldLayoutId id="2147485452" r:id="rId36"/>
    <p:sldLayoutId id="2147485512" r:id="rId37"/>
    <p:sldLayoutId id="2147485560" r:id="rId38"/>
    <p:sldLayoutId id="2147485526" r:id="rId39"/>
    <p:sldLayoutId id="2147485527" r:id="rId40"/>
    <p:sldLayoutId id="2147485561" r:id="rId41"/>
    <p:sldLayoutId id="2147485453" r:id="rId42"/>
    <p:sldLayoutId id="2147485513" r:id="rId43"/>
    <p:sldLayoutId id="2147485562" r:id="rId44"/>
    <p:sldLayoutId id="2147485528" r:id="rId45"/>
    <p:sldLayoutId id="2147485529" r:id="rId46"/>
    <p:sldLayoutId id="2147485563" r:id="rId47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Blip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</a:buBlip>
        <a:defRPr sz="2400" kern="1200">
          <a:solidFill>
            <a:srgbClr val="333E48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33E4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pos="7378" userDrawn="1">
          <p15:clr>
            <a:srgbClr val="F26B43"/>
          </p15:clr>
        </p15:guide>
        <p15:guide id="7" pos="302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0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4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46.png"/><Relationship Id="rId7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developer.arm.com/documentation/ddi0602/2024-12/SIMD-FP-Instructions/SMMLA--vector---Signed-8-bit-integer-matrix-multiply-accumulate--vector--?lang=en#Vm" TargetMode="External"/><Relationship Id="rId5" Type="http://schemas.openxmlformats.org/officeDocument/2006/relationships/hyperlink" Target="https://developer.arm.com/documentation/ddi0602/2024-12/SIMD-FP-Instructions/SMMLA--vector---Signed-8-bit-integer-matrix-multiply-accumulate--vector--?lang=en#Vn__2" TargetMode="External"/><Relationship Id="rId10" Type="http://schemas.openxmlformats.org/officeDocument/2006/relationships/image" Target="../media/image5.svg"/><Relationship Id="rId4" Type="http://schemas.openxmlformats.org/officeDocument/2006/relationships/hyperlink" Target="https://developer.arm.com/documentation/ddi0602/2024-12/SIMD-FP-Instructions/SMMLA--vector---Signed-8-bit-integer-matrix-multiply-accumulate--vector--?lang=en#Vd__3" TargetMode="External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.svg"/><Relationship Id="rId7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7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.svg"/><Relationship Id="rId7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31B8A2-8C62-BA0F-F4EF-D217FE113E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6CC20-1BF1-03E9-8D92-2B8E824097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0D2ABF-0C21-8E8F-D35B-2BB6B5E7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Optimisation for CPU Inference </a:t>
            </a:r>
            <a:r>
              <a:rPr lang="en-US" dirty="0"/>
              <a:t>(Chapter 4)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20D84C9-8EF3-C4BC-7CD8-E0F19C12DF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339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B0BB8-F5A8-35D7-037A-A93A90B50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Re-ordering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8F95E-2483-78D1-C2AC-BBC4B3E22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2"/>
            <a:ext cx="6650424" cy="1508905"/>
          </a:xfrm>
        </p:spPr>
        <p:txBody>
          <a:bodyPr/>
          <a:lstStyle/>
          <a:p>
            <a:r>
              <a:rPr lang="en-US" dirty="0"/>
              <a:t>Naïve matrix multiplication loops can be re-ordered. </a:t>
            </a:r>
          </a:p>
          <a:p>
            <a:pPr lvl="1"/>
            <a:r>
              <a:rPr lang="en-US" dirty="0"/>
              <a:t>The ordering affects memory access pattern.</a:t>
            </a:r>
          </a:p>
          <a:p>
            <a:pPr lvl="1"/>
            <a:r>
              <a:rPr lang="en-US" dirty="0"/>
              <a:t>Loop re-ordering improves access pattern in A and 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1C55BC-9438-42B9-4709-C10775AFF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1" y="1266676"/>
            <a:ext cx="3243943" cy="10098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21FADA-385D-3333-371D-05A2122FA6E6}"/>
              </a:ext>
            </a:extLst>
          </p:cNvPr>
          <p:cNvSpPr txBox="1"/>
          <p:nvPr/>
        </p:nvSpPr>
        <p:spPr>
          <a:xfrm>
            <a:off x="7631715" y="2389168"/>
            <a:ext cx="3156857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Naïve </a:t>
            </a: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M</a:t>
            </a: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atrix Multiplication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CD0793-E1B4-1B06-0EBB-15719426366C}"/>
              </a:ext>
            </a:extLst>
          </p:cNvPr>
          <p:cNvSpPr/>
          <p:nvPr/>
        </p:nvSpPr>
        <p:spPr>
          <a:xfrm>
            <a:off x="700658" y="339215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D2D52C-6BF9-57FF-008F-9C57F95349DE}"/>
              </a:ext>
            </a:extLst>
          </p:cNvPr>
          <p:cNvSpPr/>
          <p:nvPr/>
        </p:nvSpPr>
        <p:spPr>
          <a:xfrm>
            <a:off x="896601" y="339215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56EE91-8784-503C-95A8-F0F4F3611FAF}"/>
              </a:ext>
            </a:extLst>
          </p:cNvPr>
          <p:cNvSpPr/>
          <p:nvPr/>
        </p:nvSpPr>
        <p:spPr>
          <a:xfrm>
            <a:off x="1092544" y="339215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35AE3E-A516-13A0-0E2B-7FA20672EF66}"/>
              </a:ext>
            </a:extLst>
          </p:cNvPr>
          <p:cNvSpPr/>
          <p:nvPr/>
        </p:nvSpPr>
        <p:spPr>
          <a:xfrm>
            <a:off x="1288487" y="339215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49D701-F767-A66E-6476-C95F1A56265A}"/>
              </a:ext>
            </a:extLst>
          </p:cNvPr>
          <p:cNvSpPr/>
          <p:nvPr/>
        </p:nvSpPr>
        <p:spPr>
          <a:xfrm>
            <a:off x="1484430" y="3392151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F77DB1-D0FD-D571-45AA-D5B182225C5F}"/>
              </a:ext>
            </a:extLst>
          </p:cNvPr>
          <p:cNvSpPr/>
          <p:nvPr/>
        </p:nvSpPr>
        <p:spPr>
          <a:xfrm>
            <a:off x="1680373" y="3392151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51ACD-2976-EB40-2732-4FDDA2920EDE}"/>
              </a:ext>
            </a:extLst>
          </p:cNvPr>
          <p:cNvSpPr/>
          <p:nvPr/>
        </p:nvSpPr>
        <p:spPr>
          <a:xfrm>
            <a:off x="700658" y="3577209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5AECF6-7CDB-2FC1-65B5-37E4D43ED349}"/>
              </a:ext>
            </a:extLst>
          </p:cNvPr>
          <p:cNvSpPr/>
          <p:nvPr/>
        </p:nvSpPr>
        <p:spPr>
          <a:xfrm>
            <a:off x="896601" y="3577209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440423-DC84-70C2-1AF0-346C3CFBFCEE}"/>
              </a:ext>
            </a:extLst>
          </p:cNvPr>
          <p:cNvSpPr/>
          <p:nvPr/>
        </p:nvSpPr>
        <p:spPr>
          <a:xfrm>
            <a:off x="1092544" y="3577209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DF7A42-59C5-A6F6-821C-42D512F64141}"/>
              </a:ext>
            </a:extLst>
          </p:cNvPr>
          <p:cNvSpPr/>
          <p:nvPr/>
        </p:nvSpPr>
        <p:spPr>
          <a:xfrm>
            <a:off x="1288487" y="3577209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FF6C87-E100-0DEA-F584-E0D65C7A7414}"/>
              </a:ext>
            </a:extLst>
          </p:cNvPr>
          <p:cNvSpPr/>
          <p:nvPr/>
        </p:nvSpPr>
        <p:spPr>
          <a:xfrm>
            <a:off x="1484430" y="3577208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318538-DBBF-F5DA-7770-371C0491695E}"/>
              </a:ext>
            </a:extLst>
          </p:cNvPr>
          <p:cNvSpPr/>
          <p:nvPr/>
        </p:nvSpPr>
        <p:spPr>
          <a:xfrm>
            <a:off x="1680373" y="3577208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A61CA5-9525-1254-EF0D-9B98E7124D44}"/>
              </a:ext>
            </a:extLst>
          </p:cNvPr>
          <p:cNvSpPr/>
          <p:nvPr/>
        </p:nvSpPr>
        <p:spPr>
          <a:xfrm>
            <a:off x="700658" y="376226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CB70E4-7096-206E-D5E7-163951562B48}"/>
              </a:ext>
            </a:extLst>
          </p:cNvPr>
          <p:cNvSpPr/>
          <p:nvPr/>
        </p:nvSpPr>
        <p:spPr>
          <a:xfrm>
            <a:off x="896601" y="376226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13C4C8-F004-C9E3-48DF-F5BECB7B426B}"/>
              </a:ext>
            </a:extLst>
          </p:cNvPr>
          <p:cNvSpPr/>
          <p:nvPr/>
        </p:nvSpPr>
        <p:spPr>
          <a:xfrm>
            <a:off x="1092544" y="376226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00E33-1E87-3F73-047C-8E11BA1D70F3}"/>
              </a:ext>
            </a:extLst>
          </p:cNvPr>
          <p:cNvSpPr/>
          <p:nvPr/>
        </p:nvSpPr>
        <p:spPr>
          <a:xfrm>
            <a:off x="1288487" y="376226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703697-ABD1-8205-AA7C-FAC118F307D1}"/>
              </a:ext>
            </a:extLst>
          </p:cNvPr>
          <p:cNvSpPr/>
          <p:nvPr/>
        </p:nvSpPr>
        <p:spPr>
          <a:xfrm>
            <a:off x="1484430" y="3762265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ED2906D-6116-363F-543A-10981E61871D}"/>
              </a:ext>
            </a:extLst>
          </p:cNvPr>
          <p:cNvSpPr/>
          <p:nvPr/>
        </p:nvSpPr>
        <p:spPr>
          <a:xfrm>
            <a:off x="1680373" y="3762265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460415D-BBFC-5B0F-FAD2-4B3AC4BDCE38}"/>
              </a:ext>
            </a:extLst>
          </p:cNvPr>
          <p:cNvSpPr/>
          <p:nvPr/>
        </p:nvSpPr>
        <p:spPr>
          <a:xfrm>
            <a:off x="700658" y="394614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4AF6E9-659C-1473-4E8C-3E3072D12F0D}"/>
              </a:ext>
            </a:extLst>
          </p:cNvPr>
          <p:cNvSpPr/>
          <p:nvPr/>
        </p:nvSpPr>
        <p:spPr>
          <a:xfrm>
            <a:off x="896601" y="394614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EAADC1-93E8-20E6-754E-F2BA5FFC9A00}"/>
              </a:ext>
            </a:extLst>
          </p:cNvPr>
          <p:cNvSpPr/>
          <p:nvPr/>
        </p:nvSpPr>
        <p:spPr>
          <a:xfrm>
            <a:off x="1092544" y="394614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2884BE-CEB5-2925-A71E-5889C8234443}"/>
              </a:ext>
            </a:extLst>
          </p:cNvPr>
          <p:cNvSpPr/>
          <p:nvPr/>
        </p:nvSpPr>
        <p:spPr>
          <a:xfrm>
            <a:off x="1288487" y="394614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435635C-4315-6D43-00D3-1FC74C3F3E4F}"/>
              </a:ext>
            </a:extLst>
          </p:cNvPr>
          <p:cNvSpPr/>
          <p:nvPr/>
        </p:nvSpPr>
        <p:spPr>
          <a:xfrm>
            <a:off x="1484430" y="3946145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1E0D8C-B126-EB7D-0356-2D09CBDABE90}"/>
              </a:ext>
            </a:extLst>
          </p:cNvPr>
          <p:cNvSpPr/>
          <p:nvPr/>
        </p:nvSpPr>
        <p:spPr>
          <a:xfrm>
            <a:off x="1680373" y="3946145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3ADF13E-3C62-B9A0-FC98-8F5AB913CC9F}"/>
              </a:ext>
            </a:extLst>
          </p:cNvPr>
          <p:cNvSpPr/>
          <p:nvPr/>
        </p:nvSpPr>
        <p:spPr>
          <a:xfrm>
            <a:off x="700658" y="413120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62F9AFE-B9E3-AC4B-D790-54EE67D53F44}"/>
              </a:ext>
            </a:extLst>
          </p:cNvPr>
          <p:cNvSpPr/>
          <p:nvPr/>
        </p:nvSpPr>
        <p:spPr>
          <a:xfrm>
            <a:off x="896601" y="413120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EB6B6C8-A88B-FA53-3F64-7BBA816D6B85}"/>
              </a:ext>
            </a:extLst>
          </p:cNvPr>
          <p:cNvSpPr/>
          <p:nvPr/>
        </p:nvSpPr>
        <p:spPr>
          <a:xfrm>
            <a:off x="1092544" y="413120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C1B9FE4-126F-6A71-A365-EAA6FD80370B}"/>
              </a:ext>
            </a:extLst>
          </p:cNvPr>
          <p:cNvSpPr/>
          <p:nvPr/>
        </p:nvSpPr>
        <p:spPr>
          <a:xfrm>
            <a:off x="1288487" y="413120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AE09F8-3ADF-F2AE-CC35-FF94773CD1A0}"/>
              </a:ext>
            </a:extLst>
          </p:cNvPr>
          <p:cNvSpPr/>
          <p:nvPr/>
        </p:nvSpPr>
        <p:spPr>
          <a:xfrm>
            <a:off x="1484430" y="4131201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25155AC-79C6-3220-5393-6C25B1166145}"/>
              </a:ext>
            </a:extLst>
          </p:cNvPr>
          <p:cNvSpPr/>
          <p:nvPr/>
        </p:nvSpPr>
        <p:spPr>
          <a:xfrm>
            <a:off x="1680373" y="4131201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48E6116-1E4A-3138-711B-D4242D364C5D}"/>
              </a:ext>
            </a:extLst>
          </p:cNvPr>
          <p:cNvSpPr txBox="1"/>
          <p:nvPr/>
        </p:nvSpPr>
        <p:spPr>
          <a:xfrm>
            <a:off x="2503560" y="3747824"/>
            <a:ext cx="3364210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Row Access = A[6:12]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DA6FA9C-5183-9F01-2761-5A40F05F74F1}"/>
              </a:ext>
            </a:extLst>
          </p:cNvPr>
          <p:cNvSpPr/>
          <p:nvPr/>
        </p:nvSpPr>
        <p:spPr>
          <a:xfrm>
            <a:off x="700658" y="430904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2E8C83F-2BD1-73F9-8076-D9CE2E1F64F2}"/>
              </a:ext>
            </a:extLst>
          </p:cNvPr>
          <p:cNvSpPr/>
          <p:nvPr/>
        </p:nvSpPr>
        <p:spPr>
          <a:xfrm>
            <a:off x="896601" y="430904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4798C42-320B-DC25-1876-ABA4292DD366}"/>
              </a:ext>
            </a:extLst>
          </p:cNvPr>
          <p:cNvSpPr/>
          <p:nvPr/>
        </p:nvSpPr>
        <p:spPr>
          <a:xfrm>
            <a:off x="1092544" y="430904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555936B-3D28-4A6D-1B95-17E26C2D0412}"/>
              </a:ext>
            </a:extLst>
          </p:cNvPr>
          <p:cNvSpPr/>
          <p:nvPr/>
        </p:nvSpPr>
        <p:spPr>
          <a:xfrm>
            <a:off x="1288487" y="430904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D230202-682E-480A-99A3-137380BF840B}"/>
              </a:ext>
            </a:extLst>
          </p:cNvPr>
          <p:cNvSpPr/>
          <p:nvPr/>
        </p:nvSpPr>
        <p:spPr>
          <a:xfrm>
            <a:off x="1484430" y="430904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9FBDD87-6BEB-A739-17F2-F10D71205836}"/>
              </a:ext>
            </a:extLst>
          </p:cNvPr>
          <p:cNvSpPr/>
          <p:nvPr/>
        </p:nvSpPr>
        <p:spPr>
          <a:xfrm>
            <a:off x="1680373" y="430904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C4A783-41FA-6F03-00E0-B5CF255F8ADE}"/>
              </a:ext>
            </a:extLst>
          </p:cNvPr>
          <p:cNvSpPr/>
          <p:nvPr/>
        </p:nvSpPr>
        <p:spPr>
          <a:xfrm>
            <a:off x="700658" y="4826043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A3EE20-8BFE-A083-5420-360BE65BE2AD}"/>
              </a:ext>
            </a:extLst>
          </p:cNvPr>
          <p:cNvSpPr/>
          <p:nvPr/>
        </p:nvSpPr>
        <p:spPr>
          <a:xfrm>
            <a:off x="896601" y="4826043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7A88A53-16DD-4541-5087-283335FDC9F0}"/>
              </a:ext>
            </a:extLst>
          </p:cNvPr>
          <p:cNvSpPr/>
          <p:nvPr/>
        </p:nvSpPr>
        <p:spPr>
          <a:xfrm>
            <a:off x="1092544" y="4826043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F85120B-29A8-D0A8-3DAC-CE9F066FFB05}"/>
              </a:ext>
            </a:extLst>
          </p:cNvPr>
          <p:cNvSpPr/>
          <p:nvPr/>
        </p:nvSpPr>
        <p:spPr>
          <a:xfrm>
            <a:off x="1288487" y="4826043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02039B3-BF41-65A8-89C3-8CD1FB21F761}"/>
              </a:ext>
            </a:extLst>
          </p:cNvPr>
          <p:cNvSpPr/>
          <p:nvPr/>
        </p:nvSpPr>
        <p:spPr>
          <a:xfrm>
            <a:off x="1484430" y="482604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D836E97-C648-5624-56EF-0002702C9FB2}"/>
              </a:ext>
            </a:extLst>
          </p:cNvPr>
          <p:cNvSpPr/>
          <p:nvPr/>
        </p:nvSpPr>
        <p:spPr>
          <a:xfrm>
            <a:off x="1680373" y="482604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BC44F8F-38C3-3660-8927-306C74BA5A72}"/>
              </a:ext>
            </a:extLst>
          </p:cNvPr>
          <p:cNvSpPr/>
          <p:nvPr/>
        </p:nvSpPr>
        <p:spPr>
          <a:xfrm>
            <a:off x="700658" y="5011100"/>
            <a:ext cx="195943" cy="185057"/>
          </a:xfrm>
          <a:prstGeom prst="rect">
            <a:avLst/>
          </a:prstGeom>
          <a:solidFill>
            <a:srgbClr val="0091BD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6DEEAA0-48BE-17B2-F7FD-E6EDCA43127A}"/>
              </a:ext>
            </a:extLst>
          </p:cNvPr>
          <p:cNvSpPr/>
          <p:nvPr/>
        </p:nvSpPr>
        <p:spPr>
          <a:xfrm>
            <a:off x="896601" y="5011100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90680F3-BA75-8656-E11D-9E832413E76E}"/>
              </a:ext>
            </a:extLst>
          </p:cNvPr>
          <p:cNvSpPr/>
          <p:nvPr/>
        </p:nvSpPr>
        <p:spPr>
          <a:xfrm>
            <a:off x="1092544" y="5011100"/>
            <a:ext cx="195943" cy="185057"/>
          </a:xfrm>
          <a:prstGeom prst="rect">
            <a:avLst/>
          </a:prstGeom>
          <a:solidFill>
            <a:srgbClr val="0091BD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4E0D4E3-73EF-3C80-E0A7-8F832F1F32E7}"/>
              </a:ext>
            </a:extLst>
          </p:cNvPr>
          <p:cNvSpPr/>
          <p:nvPr/>
        </p:nvSpPr>
        <p:spPr>
          <a:xfrm>
            <a:off x="1288487" y="5011100"/>
            <a:ext cx="195943" cy="185057"/>
          </a:xfrm>
          <a:prstGeom prst="rect">
            <a:avLst/>
          </a:prstGeom>
          <a:solidFill>
            <a:srgbClr val="0091BD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6726957-957F-4506-B1B0-5D287C8C2594}"/>
              </a:ext>
            </a:extLst>
          </p:cNvPr>
          <p:cNvSpPr/>
          <p:nvPr/>
        </p:nvSpPr>
        <p:spPr>
          <a:xfrm>
            <a:off x="1484430" y="5011099"/>
            <a:ext cx="195943" cy="185057"/>
          </a:xfrm>
          <a:prstGeom prst="rect">
            <a:avLst/>
          </a:prstGeom>
          <a:solidFill>
            <a:srgbClr val="0091BD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25DAEE4-BDE9-AD5C-200A-6E883CF0C712}"/>
              </a:ext>
            </a:extLst>
          </p:cNvPr>
          <p:cNvSpPr/>
          <p:nvPr/>
        </p:nvSpPr>
        <p:spPr>
          <a:xfrm>
            <a:off x="1680373" y="5011099"/>
            <a:ext cx="195943" cy="185057"/>
          </a:xfrm>
          <a:prstGeom prst="rect">
            <a:avLst/>
          </a:prstGeom>
          <a:solidFill>
            <a:srgbClr val="0091BD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C4EA517-5448-72DB-9E93-CAB74783249C}"/>
              </a:ext>
            </a:extLst>
          </p:cNvPr>
          <p:cNvSpPr/>
          <p:nvPr/>
        </p:nvSpPr>
        <p:spPr>
          <a:xfrm>
            <a:off x="700658" y="519615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3C238C7-A587-9E65-1F19-07544A1D3660}"/>
              </a:ext>
            </a:extLst>
          </p:cNvPr>
          <p:cNvSpPr/>
          <p:nvPr/>
        </p:nvSpPr>
        <p:spPr>
          <a:xfrm>
            <a:off x="896601" y="5196157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8CE8DCA-3C06-9497-6932-2D2A2DF40782}"/>
              </a:ext>
            </a:extLst>
          </p:cNvPr>
          <p:cNvSpPr/>
          <p:nvPr/>
        </p:nvSpPr>
        <p:spPr>
          <a:xfrm>
            <a:off x="1092544" y="519615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6802EE2-04BA-EB3A-03C9-8453D7ABF65B}"/>
              </a:ext>
            </a:extLst>
          </p:cNvPr>
          <p:cNvSpPr/>
          <p:nvPr/>
        </p:nvSpPr>
        <p:spPr>
          <a:xfrm>
            <a:off x="1288487" y="519615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502BFBA-C7C2-0E0D-2E63-3033EFC00D45}"/>
              </a:ext>
            </a:extLst>
          </p:cNvPr>
          <p:cNvSpPr/>
          <p:nvPr/>
        </p:nvSpPr>
        <p:spPr>
          <a:xfrm>
            <a:off x="1484430" y="519615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00EF9DD-C5FA-7BF9-269A-95979D6A7CFA}"/>
              </a:ext>
            </a:extLst>
          </p:cNvPr>
          <p:cNvSpPr/>
          <p:nvPr/>
        </p:nvSpPr>
        <p:spPr>
          <a:xfrm>
            <a:off x="1680373" y="519615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50DBEFB-B3B1-1DCE-16AD-058942DEF15E}"/>
              </a:ext>
            </a:extLst>
          </p:cNvPr>
          <p:cNvSpPr/>
          <p:nvPr/>
        </p:nvSpPr>
        <p:spPr>
          <a:xfrm>
            <a:off x="700658" y="538003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EF8C9BA-384A-0517-3274-26BF068223D5}"/>
              </a:ext>
            </a:extLst>
          </p:cNvPr>
          <p:cNvSpPr/>
          <p:nvPr/>
        </p:nvSpPr>
        <p:spPr>
          <a:xfrm>
            <a:off x="896601" y="5380037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BE025A1-F118-5F33-F66A-321BD6D1DCC0}"/>
              </a:ext>
            </a:extLst>
          </p:cNvPr>
          <p:cNvSpPr/>
          <p:nvPr/>
        </p:nvSpPr>
        <p:spPr>
          <a:xfrm>
            <a:off x="1092544" y="538003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3C7A7CB-CECC-C715-7FA3-AFC52C9BC18C}"/>
              </a:ext>
            </a:extLst>
          </p:cNvPr>
          <p:cNvSpPr/>
          <p:nvPr/>
        </p:nvSpPr>
        <p:spPr>
          <a:xfrm>
            <a:off x="1288487" y="538003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2174E77-4FFF-A400-D712-7DCD0C9FF373}"/>
              </a:ext>
            </a:extLst>
          </p:cNvPr>
          <p:cNvSpPr/>
          <p:nvPr/>
        </p:nvSpPr>
        <p:spPr>
          <a:xfrm>
            <a:off x="1484430" y="538003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6BF5B61-4FFD-029B-8CC2-1F06CA4C460F}"/>
              </a:ext>
            </a:extLst>
          </p:cNvPr>
          <p:cNvSpPr/>
          <p:nvPr/>
        </p:nvSpPr>
        <p:spPr>
          <a:xfrm>
            <a:off x="1680373" y="538003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C0F41C3-5015-63D4-2F39-F747798F94BC}"/>
              </a:ext>
            </a:extLst>
          </p:cNvPr>
          <p:cNvSpPr/>
          <p:nvPr/>
        </p:nvSpPr>
        <p:spPr>
          <a:xfrm>
            <a:off x="700658" y="5565093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43B66D7-A382-3CDA-4439-15D1F95FEB76}"/>
              </a:ext>
            </a:extLst>
          </p:cNvPr>
          <p:cNvSpPr/>
          <p:nvPr/>
        </p:nvSpPr>
        <p:spPr>
          <a:xfrm>
            <a:off x="896601" y="5565093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766EBF1-1599-0346-C902-A3F9B39C535A}"/>
              </a:ext>
            </a:extLst>
          </p:cNvPr>
          <p:cNvSpPr/>
          <p:nvPr/>
        </p:nvSpPr>
        <p:spPr>
          <a:xfrm>
            <a:off x="1092544" y="5565093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88A617D-F936-EDF8-0E38-88B7A3689B74}"/>
              </a:ext>
            </a:extLst>
          </p:cNvPr>
          <p:cNvSpPr/>
          <p:nvPr/>
        </p:nvSpPr>
        <p:spPr>
          <a:xfrm>
            <a:off x="1288487" y="5565093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2092948-D097-7AB3-6E02-12055871059C}"/>
              </a:ext>
            </a:extLst>
          </p:cNvPr>
          <p:cNvSpPr/>
          <p:nvPr/>
        </p:nvSpPr>
        <p:spPr>
          <a:xfrm>
            <a:off x="1484430" y="556509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9EACEAC-0C96-0A81-D8B6-6CA09A831CFA}"/>
              </a:ext>
            </a:extLst>
          </p:cNvPr>
          <p:cNvSpPr/>
          <p:nvPr/>
        </p:nvSpPr>
        <p:spPr>
          <a:xfrm>
            <a:off x="1680373" y="556509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5E2523-3A79-1033-7B83-725CDAFB7FB6}"/>
              </a:ext>
            </a:extLst>
          </p:cNvPr>
          <p:cNvSpPr/>
          <p:nvPr/>
        </p:nvSpPr>
        <p:spPr>
          <a:xfrm>
            <a:off x="700658" y="5742938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4E7D30B-2EEB-12B7-6BD7-C7EB12D8D441}"/>
              </a:ext>
            </a:extLst>
          </p:cNvPr>
          <p:cNvSpPr/>
          <p:nvPr/>
        </p:nvSpPr>
        <p:spPr>
          <a:xfrm>
            <a:off x="896601" y="5742938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7A2A63-EE42-6932-BD36-5F217A511A42}"/>
              </a:ext>
            </a:extLst>
          </p:cNvPr>
          <p:cNvSpPr/>
          <p:nvPr/>
        </p:nvSpPr>
        <p:spPr>
          <a:xfrm>
            <a:off x="1092544" y="5742938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6BA0D51-4262-DB22-27CB-6B8B9AEA4931}"/>
              </a:ext>
            </a:extLst>
          </p:cNvPr>
          <p:cNvSpPr/>
          <p:nvPr/>
        </p:nvSpPr>
        <p:spPr>
          <a:xfrm>
            <a:off x="1288487" y="5742938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4ED3FF8-36B5-D4CC-A4C6-AAF8626621A6}"/>
              </a:ext>
            </a:extLst>
          </p:cNvPr>
          <p:cNvSpPr/>
          <p:nvPr/>
        </p:nvSpPr>
        <p:spPr>
          <a:xfrm>
            <a:off x="1484430" y="574293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B36DD94-DB6B-7E90-F448-7372CC761F87}"/>
              </a:ext>
            </a:extLst>
          </p:cNvPr>
          <p:cNvSpPr/>
          <p:nvPr/>
        </p:nvSpPr>
        <p:spPr>
          <a:xfrm>
            <a:off x="1680373" y="574293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1369DDB-0B6A-863B-C267-1A57E4CF336C}"/>
              </a:ext>
            </a:extLst>
          </p:cNvPr>
          <p:cNvSpPr txBox="1"/>
          <p:nvPr/>
        </p:nvSpPr>
        <p:spPr>
          <a:xfrm>
            <a:off x="2503560" y="5196156"/>
            <a:ext cx="450188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Column</a:t>
            </a: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Access = A[0], A[7], A[13], …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0D9888C-50E4-5F56-D066-9477A624187E}"/>
              </a:ext>
            </a:extLst>
          </p:cNvPr>
          <p:cNvSpPr txBox="1"/>
          <p:nvPr/>
        </p:nvSpPr>
        <p:spPr>
          <a:xfrm>
            <a:off x="700658" y="2925715"/>
            <a:ext cx="5395342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When Matrices are stored in </a:t>
            </a:r>
            <a:r>
              <a:rPr lang="en-US" sz="21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Row-Major</a:t>
            </a: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order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614BC3CE-D62C-2AFA-D531-674A492CC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1" y="3216564"/>
            <a:ext cx="3156857" cy="17549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1A0BA0EB-ED93-EF06-D262-D2375E9E4F6F}"/>
              </a:ext>
            </a:extLst>
          </p:cNvPr>
          <p:cNvSpPr txBox="1"/>
          <p:nvPr/>
        </p:nvSpPr>
        <p:spPr>
          <a:xfrm>
            <a:off x="6934747" y="5017884"/>
            <a:ext cx="3968766" cy="5816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Loop Re-ordered Matrix Multiplication </a:t>
            </a:r>
            <a:endParaRPr lang="en-US" sz="21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187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B5A50-0029-B567-EA3F-1E16AD284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A47B4-5E2C-ED8D-CC55-417A5EBD3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377882"/>
            <a:ext cx="5779861" cy="4948335"/>
          </a:xfrm>
        </p:spPr>
        <p:txBody>
          <a:bodyPr/>
          <a:lstStyle/>
          <a:p>
            <a:r>
              <a:rPr lang="en-US" sz="2000" dirty="0"/>
              <a:t>Matrix Multiplication is an Extremely parallelizable operation.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Matrices of </a:t>
            </a:r>
            <a:r>
              <a:rPr lang="en-US" sz="2000" dirty="0" err="1"/>
              <a:t>GenAI</a:t>
            </a:r>
            <a:r>
              <a:rPr lang="en-US" sz="2000" dirty="0"/>
              <a:t> models are huge! </a:t>
            </a:r>
          </a:p>
          <a:p>
            <a:pPr lvl="1"/>
            <a:r>
              <a:rPr lang="en-US" sz="1800" dirty="0"/>
              <a:t>Can be N &gt;&gt; 1024</a:t>
            </a:r>
          </a:p>
          <a:p>
            <a:pPr marL="506095" lvl="1" indent="0">
              <a:buNone/>
            </a:pPr>
            <a:endParaRPr lang="en-US" sz="1800" dirty="0"/>
          </a:p>
          <a:p>
            <a:r>
              <a:rPr lang="en-US" sz="2000" dirty="0"/>
              <a:t>Main memory access slow, cache is fast. </a:t>
            </a:r>
          </a:p>
          <a:p>
            <a:pPr lvl="1"/>
            <a:r>
              <a:rPr lang="en-GB" sz="1800" dirty="0"/>
              <a:t>Global DRAM is much slower than on-chip caches</a:t>
            </a:r>
          </a:p>
          <a:p>
            <a:endParaRPr lang="en-US" sz="2000" dirty="0"/>
          </a:p>
          <a:p>
            <a:r>
              <a:rPr lang="en-US" sz="2000" dirty="0"/>
              <a:t>Reducing global memory access, speeds up inference. </a:t>
            </a:r>
          </a:p>
          <a:p>
            <a:pPr lvl="1"/>
            <a:r>
              <a:rPr lang="en-GB" sz="1800" dirty="0"/>
              <a:t>Tiling reuses rows/columns  in cache, boosting performance</a:t>
            </a:r>
          </a:p>
          <a:p>
            <a:pPr lvl="1"/>
            <a:r>
              <a:rPr lang="en-GB" sz="1800" dirty="0"/>
              <a:t>Increases Ops/DRAM memory access ratio. 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81E38D-F5B0-4558-58F5-9B1E9C25A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515" y="3645278"/>
            <a:ext cx="4791373" cy="15784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BBC79A-B97A-B358-921A-D7ECAFB12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658" y="1299333"/>
            <a:ext cx="3243943" cy="10098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AA0598-0BF2-A5AB-9856-F28C5CE8D9DA}"/>
              </a:ext>
            </a:extLst>
          </p:cNvPr>
          <p:cNvSpPr txBox="1"/>
          <p:nvPr/>
        </p:nvSpPr>
        <p:spPr>
          <a:xfrm>
            <a:off x="7435772" y="2421825"/>
            <a:ext cx="3156857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Naïve matrix multiplication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606DF8-C478-E13C-8331-4F2C5751C072}"/>
              </a:ext>
            </a:extLst>
          </p:cNvPr>
          <p:cNvSpPr txBox="1"/>
          <p:nvPr/>
        </p:nvSpPr>
        <p:spPr>
          <a:xfrm>
            <a:off x="7630886" y="5426494"/>
            <a:ext cx="3156857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Tiled</a:t>
            </a: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matrix multiplication</a:t>
            </a:r>
          </a:p>
        </p:txBody>
      </p:sp>
    </p:spTree>
    <p:extLst>
      <p:ext uri="{BB962C8B-B14F-4D97-AF65-F5344CB8AC3E}">
        <p14:creationId xmlns:p14="http://schemas.microsoft.com/office/powerpoint/2010/main" val="422208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C6877-D083-EB51-7860-D2AFE0C64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Unrolling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76709-36FD-8999-1287-BC8564346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5029135" cy="5210639"/>
          </a:xfrm>
        </p:spPr>
        <p:txBody>
          <a:bodyPr/>
          <a:lstStyle/>
          <a:p>
            <a:r>
              <a:rPr lang="en-US" dirty="0"/>
              <a:t>Matrix Multiplications provide branching overhead</a:t>
            </a:r>
          </a:p>
          <a:p>
            <a:pPr lvl="1"/>
            <a:r>
              <a:rPr lang="en-US" dirty="0"/>
              <a:t>Have to evaluate: </a:t>
            </a:r>
          </a:p>
          <a:p>
            <a:pPr lvl="2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 &lt; N</a:t>
            </a:r>
          </a:p>
          <a:p>
            <a:pPr lvl="2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J &lt; N </a:t>
            </a:r>
          </a:p>
          <a:p>
            <a:pPr lvl="2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K &lt; N </a:t>
            </a:r>
          </a:p>
          <a:p>
            <a:pPr marL="780415" lvl="2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cs typeface="Consolas" panose="020B0609020204030204" pitchFamily="49" charset="0"/>
              </a:rPr>
              <a:t>Reduces branching overhead </a:t>
            </a:r>
          </a:p>
          <a:p>
            <a:r>
              <a:rPr lang="en-US" dirty="0">
                <a:cs typeface="Consolas" panose="020B0609020204030204" pitchFamily="49" charset="0"/>
              </a:rPr>
              <a:t>Better Instruction scheduling</a:t>
            </a:r>
          </a:p>
          <a:p>
            <a:pPr lvl="1"/>
            <a:r>
              <a:rPr lang="en-US" dirty="0">
                <a:cs typeface="Consolas" panose="020B0609020204030204" pitchFamily="49" charset="0"/>
              </a:rPr>
              <a:t>Exposing more independent operations, allows CPU to schedule parallel pipelines.</a:t>
            </a:r>
          </a:p>
          <a:p>
            <a:r>
              <a:rPr lang="en-GB" dirty="0"/>
              <a:t>Reduced Branch Misprediction Penalties</a:t>
            </a:r>
            <a:endParaRPr lang="en-US" dirty="0"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96221F-4A68-CBAE-62D2-81F89F273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206" y="3263325"/>
            <a:ext cx="5029200" cy="2489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71D426-91B2-9B71-B5EA-86258BEB3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5669" y="1131010"/>
            <a:ext cx="3243943" cy="10098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667C86-09CD-8B32-D17A-131D267E6F22}"/>
              </a:ext>
            </a:extLst>
          </p:cNvPr>
          <p:cNvSpPr txBox="1"/>
          <p:nvPr/>
        </p:nvSpPr>
        <p:spPr>
          <a:xfrm>
            <a:off x="7089783" y="2253502"/>
            <a:ext cx="3156857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Naïve matrix multiplication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A20AEC-C36E-77F4-0185-0951C7952621}"/>
              </a:ext>
            </a:extLst>
          </p:cNvPr>
          <p:cNvSpPr txBox="1"/>
          <p:nvPr/>
        </p:nvSpPr>
        <p:spPr>
          <a:xfrm>
            <a:off x="6523487" y="5974021"/>
            <a:ext cx="3610661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Naïve matrix multiplication</a:t>
            </a:r>
          </a:p>
        </p:txBody>
      </p:sp>
    </p:spTree>
    <p:extLst>
      <p:ext uri="{BB962C8B-B14F-4D97-AF65-F5344CB8AC3E}">
        <p14:creationId xmlns:p14="http://schemas.microsoft.com/office/powerpoint/2010/main" val="610571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2E60A-F5CC-85DF-E023-9B1505FCF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BE804-29BD-C82E-C777-744733CB3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Multi-Core Parallel Programming on ARM</a:t>
            </a:r>
            <a:endParaRPr lang="en-US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DB6E946-AD3D-5F5A-9822-BBE65C623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210" y="508074"/>
            <a:ext cx="2680607" cy="1249973"/>
          </a:xfrm>
          <a:prstGeom prst="rect">
            <a:avLst/>
          </a:prstGeom>
        </p:spPr>
      </p:pic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D9A7A34B-3555-F0CC-D20E-8BACADBF8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45" y="1402890"/>
            <a:ext cx="5884305" cy="4948335"/>
          </a:xfrm>
        </p:spPr>
        <p:txBody>
          <a:bodyPr/>
          <a:lstStyle/>
          <a:p>
            <a:r>
              <a:rPr lang="en-GB" dirty="0"/>
              <a:t>Matrix multiplication is highly parallelizable.</a:t>
            </a:r>
          </a:p>
          <a:p>
            <a:pPr lvl="1"/>
            <a:r>
              <a:rPr lang="en-GB" dirty="0"/>
              <a:t>It can exploit multiple cores or threads simultaneously for faster execution.</a:t>
            </a:r>
          </a:p>
          <a:p>
            <a:pPr marL="506095" lvl="1" indent="0">
              <a:buNone/>
            </a:pPr>
            <a:endParaRPr lang="en-US" dirty="0"/>
          </a:p>
          <a:p>
            <a:r>
              <a:rPr lang="en-GB" dirty="0"/>
              <a:t>Multi-threading boosts throughput.</a:t>
            </a:r>
          </a:p>
          <a:p>
            <a:pPr lvl="1"/>
            <a:r>
              <a:rPr lang="en-GB" dirty="0"/>
              <a:t>Different parts of the matrix multiplication can run on separate threads or cores.</a:t>
            </a:r>
          </a:p>
          <a:p>
            <a:endParaRPr lang="en-US" dirty="0"/>
          </a:p>
          <a:p>
            <a:r>
              <a:rPr lang="en-GB" dirty="0"/>
              <a:t>Modern Arm and cloud processors often support simultaneous multithreading (SMT).</a:t>
            </a:r>
          </a:p>
          <a:p>
            <a:pPr lvl="1"/>
            <a:r>
              <a:rPr lang="en-GB" dirty="0"/>
              <a:t>This allows more than one thread of execution per core, further increasing parallelism.</a:t>
            </a:r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8C6D1187-6645-052F-C59A-94081C4A3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095" y="2269731"/>
            <a:ext cx="4902200" cy="25781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09BEBA6-D357-D5B9-9A67-0E542081532D}"/>
              </a:ext>
            </a:extLst>
          </p:cNvPr>
          <p:cNvSpPr txBox="1"/>
          <p:nvPr/>
        </p:nvSpPr>
        <p:spPr>
          <a:xfrm>
            <a:off x="6974514" y="5068666"/>
            <a:ext cx="4411362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Parallelized Naïve Matrix Multiplication</a:t>
            </a:r>
            <a:endParaRPr lang="en-US" sz="21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339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ED558-CADF-BBBD-783A-BEFDABFB9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2E3A6-466C-812B-4B35-A47543B5D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ARM-Optimised </a:t>
            </a:r>
            <a:r>
              <a:rPr lang="en-GB" dirty="0" err="1"/>
              <a:t>uKernel</a:t>
            </a:r>
            <a:r>
              <a:rPr lang="en-GB" dirty="0"/>
              <a:t> &amp; Runtime Libraries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631E55C-7619-1716-7709-F7090F376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2708" y="1313351"/>
            <a:ext cx="7729855" cy="4948335"/>
          </a:xfrm>
        </p:spPr>
        <p:txBody>
          <a:bodyPr>
            <a:normAutofit/>
          </a:bodyPr>
          <a:lstStyle/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Early AI (1950s-1990s) – Symbolic AI &amp; Classical Machine Learning</a:t>
            </a:r>
            <a:r>
              <a:rPr lang="en-GB" sz="1500" dirty="0"/>
              <a:t>	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Perceptron (1958)</a:t>
            </a:r>
            <a:r>
              <a:rPr lang="en-GB" sz="1500" dirty="0"/>
              <a:t> – Frank Rosenblatt’s simple neural network, later shown to be limited.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Backpropagation (1986)</a:t>
            </a:r>
            <a:r>
              <a:rPr lang="en-GB" sz="1500" dirty="0"/>
              <a:t> – Key breakthrough by </a:t>
            </a:r>
            <a:r>
              <a:rPr lang="en-GB" sz="1500" dirty="0" err="1"/>
              <a:t>Rumelhart</a:t>
            </a:r>
            <a:r>
              <a:rPr lang="en-GB" sz="1500" dirty="0"/>
              <a:t>, Hinton, and Williams.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Support Vector Machines (1990s)</a:t>
            </a:r>
            <a:r>
              <a:rPr lang="en-GB" sz="1500" dirty="0"/>
              <a:t> – Rise of kernel methods for classification.</a:t>
            </a:r>
          </a:p>
          <a:p>
            <a:pPr marL="780415" lvl="2" indent="0">
              <a:lnSpc>
                <a:spcPct val="90000"/>
              </a:lnSpc>
              <a:spcAft>
                <a:spcPts val="600"/>
              </a:spcAft>
              <a:buNone/>
            </a:pPr>
            <a:endParaRPr lang="en-GB" sz="1500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US" altLang="en-US" sz="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CA1F78-4D45-9299-D640-8D26B916C079}"/>
              </a:ext>
            </a:extLst>
          </p:cNvPr>
          <p:cNvSpPr txBox="1"/>
          <p:nvPr/>
        </p:nvSpPr>
        <p:spPr>
          <a:xfrm>
            <a:off x="479425" y="6705651"/>
            <a:ext cx="12263120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Krizhevsky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Alex, Ilya 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Sutskever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Geoffrey E. Hinton. "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Imagenet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classification with deep convolutional neural networks." </a:t>
            </a:r>
            <a:r>
              <a:rPr lang="en-GB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25 (2012).</a:t>
            </a:r>
            <a:endParaRPr lang="en-US" sz="1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4065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95E53-81DF-D69E-74B1-A14B3654E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Real-World Integration on ARM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1BD31-403C-EB7F-5EDF-78AF52959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378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36573-52CC-B08F-28F3-A3D7714B7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EF3F6-E332-8124-FE65-8C9D8CD8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943B7D6-4B73-B95C-BDCD-ABADB1A96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2708" y="1313351"/>
            <a:ext cx="7729855" cy="4948335"/>
          </a:xfrm>
        </p:spPr>
        <p:txBody>
          <a:bodyPr>
            <a:normAutofit/>
          </a:bodyPr>
          <a:lstStyle/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Early AI (1950s-1990s) – Symbolic AI &amp; Classical Machine Learning</a:t>
            </a:r>
            <a:r>
              <a:rPr lang="en-GB" sz="1500" dirty="0"/>
              <a:t>	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Perceptron (1958)</a:t>
            </a:r>
            <a:r>
              <a:rPr lang="en-GB" sz="1500" dirty="0"/>
              <a:t> – Frank Rosenblatt’s simple neural network, later shown to be limited.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Backpropagation (1986)</a:t>
            </a:r>
            <a:r>
              <a:rPr lang="en-GB" sz="1500" dirty="0"/>
              <a:t> – Key breakthrough by </a:t>
            </a:r>
            <a:r>
              <a:rPr lang="en-GB" sz="1500" dirty="0" err="1"/>
              <a:t>Rumelhart</a:t>
            </a:r>
            <a:r>
              <a:rPr lang="en-GB" sz="1500" dirty="0"/>
              <a:t>, Hinton, and Williams.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Support Vector Machines (1990s)</a:t>
            </a:r>
            <a:r>
              <a:rPr lang="en-GB" sz="1500" dirty="0"/>
              <a:t> – Rise of kernel methods for classification.</a:t>
            </a:r>
          </a:p>
          <a:p>
            <a:pPr marL="780415" lvl="2" indent="0">
              <a:lnSpc>
                <a:spcPct val="90000"/>
              </a:lnSpc>
              <a:spcAft>
                <a:spcPts val="600"/>
              </a:spcAft>
              <a:buNone/>
            </a:pPr>
            <a:endParaRPr lang="en-GB" sz="1500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US" altLang="en-US" sz="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B08D0C-2B8B-D3F4-9B10-86E28F89A435}"/>
              </a:ext>
            </a:extLst>
          </p:cNvPr>
          <p:cNvSpPr txBox="1"/>
          <p:nvPr/>
        </p:nvSpPr>
        <p:spPr>
          <a:xfrm>
            <a:off x="479425" y="6705651"/>
            <a:ext cx="12263120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Krizhevsky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Alex, Ilya 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Sutskever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Geoffrey E. Hinton. "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Imagenet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classification with deep convolutional neural networks." </a:t>
            </a:r>
            <a:r>
              <a:rPr lang="en-GB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25 (2012).</a:t>
            </a:r>
            <a:endParaRPr lang="en-US" sz="1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3982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F42B-89C3-8D45-BCF5-65A370DB9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25" y="1457547"/>
            <a:ext cx="5916476" cy="2574186"/>
          </a:xfrm>
        </p:spPr>
        <p:txBody>
          <a:bodyPr/>
          <a:lstStyle/>
          <a:p>
            <a:r>
              <a:rPr lang="en-US" dirty="0"/>
              <a:t>Questions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357075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US" dirty="0"/>
              <a:t>Learning Objectives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99847-2F99-45EF-B262-BCEA8DEAD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2708" y="1313351"/>
            <a:ext cx="7729855" cy="4948335"/>
          </a:xfrm>
        </p:spPr>
        <p:txBody>
          <a:bodyPr>
            <a:normAutofit/>
          </a:bodyPr>
          <a:lstStyle/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Early AI (1950s-1990s) – Symbolic AI &amp; Classical Machine Learning</a:t>
            </a:r>
            <a:r>
              <a:rPr lang="en-GB" sz="1500" dirty="0"/>
              <a:t>	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Perceptron (1958)</a:t>
            </a:r>
            <a:r>
              <a:rPr lang="en-GB" sz="1500" dirty="0"/>
              <a:t> – Frank Rosenblatt’s simple neural network, later shown to be limited.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Backpropagation (1986)</a:t>
            </a:r>
            <a:r>
              <a:rPr lang="en-GB" sz="1500" dirty="0"/>
              <a:t> – Key breakthrough by </a:t>
            </a:r>
            <a:r>
              <a:rPr lang="en-GB" sz="1500" dirty="0" err="1"/>
              <a:t>Rumelhart</a:t>
            </a:r>
            <a:r>
              <a:rPr lang="en-GB" sz="1500" dirty="0"/>
              <a:t>, Hinton, and Williams.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Support Vector Machines (1990s)</a:t>
            </a:r>
            <a:r>
              <a:rPr lang="en-GB" sz="1500" dirty="0"/>
              <a:t> – Rise of kernel methods for classification.</a:t>
            </a:r>
          </a:p>
          <a:p>
            <a:pPr marL="780415" lvl="2" indent="0">
              <a:lnSpc>
                <a:spcPct val="90000"/>
              </a:lnSpc>
              <a:spcAft>
                <a:spcPts val="600"/>
              </a:spcAft>
              <a:buNone/>
            </a:pPr>
            <a:endParaRPr lang="en-GB" sz="1500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US" altLang="en-US" sz="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D9BD9C-D162-4CD1-D125-9B5F968B1251}"/>
              </a:ext>
            </a:extLst>
          </p:cNvPr>
          <p:cNvSpPr txBox="1"/>
          <p:nvPr/>
        </p:nvSpPr>
        <p:spPr>
          <a:xfrm>
            <a:off x="479425" y="6705651"/>
            <a:ext cx="12263120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Krizhevsky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Alex, Ilya 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Sutskever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Geoffrey E. Hinton. "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Imagenet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classification with deep convolutional neural networks." </a:t>
            </a:r>
            <a:r>
              <a:rPr lang="en-GB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25 (2012).</a:t>
            </a:r>
            <a:endParaRPr lang="en-US" sz="1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040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B9F1D-C5F3-DED8-25F2-574A185ED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8BBE7-23E2-07B1-A25D-B48F062FB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260" y="392437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Quantization Methods on ARM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ADD0B-1336-3908-5FBF-9ED08AF58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5625575" cy="2521323"/>
          </a:xfrm>
        </p:spPr>
        <p:txBody>
          <a:bodyPr/>
          <a:lstStyle/>
          <a:p>
            <a:r>
              <a:rPr lang="en-US" b="1" dirty="0"/>
              <a:t>Linear Quantization </a:t>
            </a:r>
            <a:r>
              <a:rPr lang="en-US" dirty="0"/>
              <a:t>maps floating point range to quantized range with an optional offset</a:t>
            </a:r>
          </a:p>
          <a:p>
            <a:r>
              <a:rPr lang="en-US" dirty="0"/>
              <a:t>Quantization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Dequantization: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E44847B-669F-60D9-08BB-FCA2BB95973E}"/>
              </a:ext>
            </a:extLst>
          </p:cNvPr>
          <p:cNvCxnSpPr>
            <a:cxnSpLocks/>
          </p:cNvCxnSpPr>
          <p:nvPr/>
        </p:nvCxnSpPr>
        <p:spPr>
          <a:xfrm>
            <a:off x="6105001" y="3034649"/>
            <a:ext cx="540940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7D6AA84-ADE0-49E6-1108-D745B97F7497}"/>
              </a:ext>
            </a:extLst>
          </p:cNvPr>
          <p:cNvCxnSpPr>
            <a:cxnSpLocks/>
          </p:cNvCxnSpPr>
          <p:nvPr/>
        </p:nvCxnSpPr>
        <p:spPr>
          <a:xfrm>
            <a:off x="7277791" y="5306794"/>
            <a:ext cx="3045128" cy="0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E13218E-EF73-33D0-BC26-B1D12E764109}"/>
              </a:ext>
            </a:extLst>
          </p:cNvPr>
          <p:cNvSpPr/>
          <p:nvPr/>
        </p:nvSpPr>
        <p:spPr>
          <a:xfrm>
            <a:off x="7768701" y="5252756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F98AF97-826F-710B-6215-0B8AD18413C5}"/>
              </a:ext>
            </a:extLst>
          </p:cNvPr>
          <p:cNvSpPr/>
          <p:nvPr/>
        </p:nvSpPr>
        <p:spPr>
          <a:xfrm>
            <a:off x="8096148" y="5252756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2CC4C0D-6F51-7395-1AAC-D7CBAEA8D358}"/>
              </a:ext>
            </a:extLst>
          </p:cNvPr>
          <p:cNvSpPr/>
          <p:nvPr/>
        </p:nvSpPr>
        <p:spPr>
          <a:xfrm>
            <a:off x="8423595" y="5252756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12419BD-EFEC-4375-FFB6-1670DF423515}"/>
              </a:ext>
            </a:extLst>
          </p:cNvPr>
          <p:cNvSpPr/>
          <p:nvPr/>
        </p:nvSpPr>
        <p:spPr>
          <a:xfrm>
            <a:off x="8748696" y="5252757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22792D1-D516-E974-F253-94119EFEBC89}"/>
              </a:ext>
            </a:extLst>
          </p:cNvPr>
          <p:cNvSpPr/>
          <p:nvPr/>
        </p:nvSpPr>
        <p:spPr>
          <a:xfrm>
            <a:off x="9074970" y="5252759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2BB9390-8D3D-542E-4AAC-8A732B62F7EA}"/>
              </a:ext>
            </a:extLst>
          </p:cNvPr>
          <p:cNvSpPr/>
          <p:nvPr/>
        </p:nvSpPr>
        <p:spPr>
          <a:xfrm>
            <a:off x="9401244" y="5252759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928BCD9-57F0-B5E3-496C-1D758A2A3458}"/>
              </a:ext>
            </a:extLst>
          </p:cNvPr>
          <p:cNvSpPr/>
          <p:nvPr/>
        </p:nvSpPr>
        <p:spPr>
          <a:xfrm>
            <a:off x="9727518" y="5252758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49DD89F-60A1-7BA5-CC7A-002DFE739D21}"/>
              </a:ext>
            </a:extLst>
          </p:cNvPr>
          <p:cNvSpPr/>
          <p:nvPr/>
        </p:nvSpPr>
        <p:spPr>
          <a:xfrm>
            <a:off x="10053792" y="5252757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040F695-EA89-B753-716A-2D5CCC22F09B}"/>
              </a:ext>
            </a:extLst>
          </p:cNvPr>
          <p:cNvSpPr/>
          <p:nvPr/>
        </p:nvSpPr>
        <p:spPr>
          <a:xfrm>
            <a:off x="7441254" y="5252756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382309-1864-3310-BA3A-EC897702F492}"/>
              </a:ext>
            </a:extLst>
          </p:cNvPr>
          <p:cNvSpPr/>
          <p:nvPr/>
        </p:nvSpPr>
        <p:spPr>
          <a:xfrm>
            <a:off x="6383675" y="2842566"/>
            <a:ext cx="4972595" cy="365760"/>
          </a:xfrm>
          <a:prstGeom prst="rect">
            <a:avLst/>
          </a:prstGeom>
          <a:solidFill>
            <a:srgbClr val="0091BD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2D34E1-2A8B-9366-1807-859722F80924}"/>
              </a:ext>
            </a:extLst>
          </p:cNvPr>
          <p:cNvSpPr txBox="1"/>
          <p:nvPr/>
        </p:nvSpPr>
        <p:spPr>
          <a:xfrm>
            <a:off x="3030583" y="-818606"/>
            <a:ext cx="65" cy="29084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2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26405AE-5E28-A8E6-DB18-E4FDD6815FA7}"/>
              </a:ext>
            </a:extLst>
          </p:cNvPr>
          <p:cNvCxnSpPr>
            <a:cxnSpLocks/>
          </p:cNvCxnSpPr>
          <p:nvPr/>
        </p:nvCxnSpPr>
        <p:spPr>
          <a:xfrm>
            <a:off x="9178879" y="2842566"/>
            <a:ext cx="0" cy="3657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8EA4233-9C30-A842-9559-61726AB09D8A}"/>
              </a:ext>
            </a:extLst>
          </p:cNvPr>
          <p:cNvCxnSpPr>
            <a:cxnSpLocks/>
          </p:cNvCxnSpPr>
          <p:nvPr/>
        </p:nvCxnSpPr>
        <p:spPr>
          <a:xfrm>
            <a:off x="6383675" y="3226733"/>
            <a:ext cx="849196" cy="2016812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56173D-DDCD-6685-E00E-3B28F79324E7}"/>
              </a:ext>
            </a:extLst>
          </p:cNvPr>
          <p:cNvCxnSpPr>
            <a:cxnSpLocks/>
          </p:cNvCxnSpPr>
          <p:nvPr/>
        </p:nvCxnSpPr>
        <p:spPr>
          <a:xfrm flipH="1">
            <a:off x="10380066" y="3226733"/>
            <a:ext cx="976204" cy="2026023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47F4F3E-9F25-F28B-FB5B-5DAD06EC3203}"/>
              </a:ext>
            </a:extLst>
          </p:cNvPr>
          <p:cNvCxnSpPr/>
          <p:nvPr/>
        </p:nvCxnSpPr>
        <p:spPr>
          <a:xfrm flipH="1">
            <a:off x="8809705" y="3226733"/>
            <a:ext cx="369174" cy="1949730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DCED9BB-1648-8B19-68D8-4E7418612BC7}"/>
              </a:ext>
            </a:extLst>
          </p:cNvPr>
          <p:cNvSpPr txBox="1"/>
          <p:nvPr/>
        </p:nvSpPr>
        <p:spPr>
          <a:xfrm>
            <a:off x="6383675" y="2835299"/>
            <a:ext cx="2246812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Floating Point Range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83D32CA-DF1A-9302-F509-11ADD5B8826A}"/>
                  </a:ext>
                </a:extLst>
              </p:cNvPr>
              <p:cNvSpPr txBox="1"/>
              <p:nvPr/>
            </p:nvSpPr>
            <p:spPr>
              <a:xfrm>
                <a:off x="5614648" y="2871940"/>
                <a:ext cx="261162" cy="464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kern="1200" smtClean="0">
                          <a:solidFill>
                            <a:srgbClr val="0091BD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</m:t>
                      </m:r>
                    </m:oMath>
                  </m:oMathPara>
                </a14:m>
                <a:endParaRPr lang="en-US" sz="2800" kern="1200" dirty="0" err="1">
                  <a:solidFill>
                    <a:srgbClr val="0091BD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83D32CA-DF1A-9302-F509-11ADD5B88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648" y="2871940"/>
                <a:ext cx="261162" cy="464743"/>
              </a:xfrm>
              <a:prstGeom prst="rect">
                <a:avLst/>
              </a:prstGeom>
              <a:blipFill>
                <a:blip r:embed="rId2"/>
                <a:stretch>
                  <a:fillRect l="-19048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A84E8D5-732D-2C43-0944-5E82F19AB19C}"/>
                  </a:ext>
                </a:extLst>
              </p:cNvPr>
              <p:cNvSpPr txBox="1"/>
              <p:nvPr/>
            </p:nvSpPr>
            <p:spPr>
              <a:xfrm>
                <a:off x="7109114" y="5453302"/>
                <a:ext cx="711541" cy="658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1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21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lang="en-GB" sz="21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A84E8D5-732D-2C43-0944-5E82F19AB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114" y="5453302"/>
                <a:ext cx="711541" cy="6586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11D74F-EB9E-4A05-26A2-97233F81FFC4}"/>
                  </a:ext>
                </a:extLst>
              </p:cNvPr>
              <p:cNvSpPr txBox="1"/>
              <p:nvPr/>
            </p:nvSpPr>
            <p:spPr>
              <a:xfrm>
                <a:off x="10003152" y="5457086"/>
                <a:ext cx="672428" cy="658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1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21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lang="en-GB" sz="21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11D74F-EB9E-4A05-26A2-97233F81F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3152" y="5457086"/>
                <a:ext cx="672428" cy="658642"/>
              </a:xfrm>
              <a:prstGeom prst="rect">
                <a:avLst/>
              </a:prstGeom>
              <a:blipFill>
                <a:blip r:embed="rId4"/>
                <a:stretch>
                  <a:fillRect l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725D86A-3204-FD3F-1F27-D52F32848AC1}"/>
                  </a:ext>
                </a:extLst>
              </p:cNvPr>
              <p:cNvSpPr txBox="1"/>
              <p:nvPr/>
            </p:nvSpPr>
            <p:spPr>
              <a:xfrm>
                <a:off x="8126616" y="5498249"/>
                <a:ext cx="813621" cy="658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0" i="1" kern="1200" smtClean="0">
                          <a:solidFill>
                            <a:srgbClr val="C05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𝑍</m:t>
                      </m:r>
                    </m:oMath>
                  </m:oMathPara>
                </a14:m>
                <a:endParaRPr lang="en-GB" sz="2100" b="0" kern="1200" dirty="0">
                  <a:solidFill>
                    <a:srgbClr val="C05000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725D86A-3204-FD3F-1F27-D52F32848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616" y="5498249"/>
                <a:ext cx="813621" cy="6586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BE0610-CDE9-47E6-54AD-966DCB382418}"/>
                  </a:ext>
                </a:extLst>
              </p:cNvPr>
              <p:cNvSpPr txBox="1"/>
              <p:nvPr/>
            </p:nvSpPr>
            <p:spPr>
              <a:xfrm>
                <a:off x="5640189" y="2463872"/>
                <a:ext cx="1640690" cy="367793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1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21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𝑟</m:t>
                          </m:r>
                        </m:e>
                        <m:sub>
                          <m:r>
                            <a:rPr lang="en-GB" sz="21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BE0610-CDE9-47E6-54AD-966DCB382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189" y="2463872"/>
                <a:ext cx="1640690" cy="367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C0AAF17-3142-99C7-DE2E-066821F92346}"/>
                  </a:ext>
                </a:extLst>
              </p:cNvPr>
              <p:cNvSpPr txBox="1"/>
              <p:nvPr/>
            </p:nvSpPr>
            <p:spPr>
              <a:xfrm>
                <a:off x="10987836" y="2483234"/>
                <a:ext cx="694357" cy="658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1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21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𝑟</m:t>
                          </m:r>
                        </m:e>
                        <m:sub>
                          <m:r>
                            <a:rPr lang="en-GB" sz="21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GB" sz="2100" b="0" kern="1200" dirty="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C0AAF17-3142-99C7-DE2E-066821F92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836" y="2483234"/>
                <a:ext cx="694357" cy="6586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B45BD03-243C-ABB9-95B5-14393DFCD1B1}"/>
                  </a:ext>
                </a:extLst>
              </p:cNvPr>
              <p:cNvSpPr txBox="1"/>
              <p:nvPr/>
            </p:nvSpPr>
            <p:spPr>
              <a:xfrm>
                <a:off x="9066066" y="2517088"/>
                <a:ext cx="209993" cy="367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0" i="1" kern="1200" smtClean="0">
                          <a:solidFill>
                            <a:srgbClr val="0091BD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m:oMathPara>
                </a14:m>
                <a:endParaRPr lang="en-US" sz="2100" kern="1200" dirty="0" err="1">
                  <a:solidFill>
                    <a:srgbClr val="0091BD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B45BD03-243C-ABB9-95B5-14393DFCD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066" y="2517088"/>
                <a:ext cx="209993" cy="367793"/>
              </a:xfrm>
              <a:prstGeom prst="rect">
                <a:avLst/>
              </a:prstGeom>
              <a:blipFill>
                <a:blip r:embed="rId8"/>
                <a:stretch>
                  <a:fillRect l="-27778" t="-3333" r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3E46EB4-047A-806B-1820-9FCCD96AB64D}"/>
                  </a:ext>
                </a:extLst>
              </p:cNvPr>
              <p:cNvSpPr txBox="1"/>
              <p:nvPr/>
            </p:nvSpPr>
            <p:spPr>
              <a:xfrm>
                <a:off x="6588877" y="5072338"/>
                <a:ext cx="286617" cy="464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kern="1200" smtClean="0">
                          <a:solidFill>
                            <a:srgbClr val="C05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𝑞</m:t>
                      </m:r>
                    </m:oMath>
                  </m:oMathPara>
                </a14:m>
                <a:endParaRPr lang="en-US" sz="2800" kern="1200" dirty="0" err="1">
                  <a:solidFill>
                    <a:srgbClr val="C05000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3E46EB4-047A-806B-1820-9FCCD96AB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877" y="5072338"/>
                <a:ext cx="286617" cy="464743"/>
              </a:xfrm>
              <a:prstGeom prst="rect">
                <a:avLst/>
              </a:prstGeom>
              <a:blipFill>
                <a:blip r:embed="rId9"/>
                <a:stretch>
                  <a:fillRect l="-25000" r="-20833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9644D13-73FB-A4E6-6122-0C569BB3AC04}"/>
                  </a:ext>
                </a:extLst>
              </p:cNvPr>
              <p:cNvSpPr txBox="1"/>
              <p:nvPr/>
            </p:nvSpPr>
            <p:spPr>
              <a:xfrm>
                <a:off x="2013066" y="6025756"/>
                <a:ext cx="1835759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accPr>
                        <m:e>
                          <m:r>
                            <a:rPr lang="en-GB" sz="20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𝑟</m:t>
                          </m:r>
                        </m:e>
                      </m:acc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d>
                        <m:dPr>
                          <m:ctrlPr>
                            <a:rPr lang="en-GB" sz="20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GB" sz="20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𝑞</m:t>
                          </m:r>
                          <m:r>
                            <a:rPr lang="en-GB" sz="20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 −</m:t>
                          </m:r>
                          <m:r>
                            <a:rPr lang="en-GB" sz="20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𝑍</m:t>
                          </m:r>
                        </m:e>
                      </m:d>
                      <m:r>
                        <a:rPr lang="en-GB" sz="2000" b="0" i="1" kern="1200" smtClean="0">
                          <a:solidFill>
                            <a:srgbClr val="C05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lang="en-GB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</a:rPr>
                        <m:t>×</m:t>
                      </m:r>
                      <m:r>
                        <a:rPr lang="en-GB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lang="en-GB" sz="2000" b="0" i="1" smtClean="0">
                          <a:solidFill>
                            <a:srgbClr val="0091BD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𝑆</m:t>
                      </m:r>
                    </m:oMath>
                  </m:oMathPara>
                </a14:m>
                <a:endParaRPr lang="en-US" sz="2000" kern="1200" dirty="0" err="1">
                  <a:solidFill>
                    <a:schemeClr val="tx2"/>
                  </a:solidFill>
                  <a:latin typeface="+mn-lt"/>
                  <a:ea typeface="+mn-ea"/>
                </a:endParaRP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9644D13-73FB-A4E6-6122-0C569BB3A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066" y="6025756"/>
                <a:ext cx="1835759" cy="353943"/>
              </a:xfrm>
              <a:prstGeom prst="rect">
                <a:avLst/>
              </a:prstGeom>
              <a:blipFill>
                <a:blip r:embed="rId10"/>
                <a:stretch>
                  <a:fillRect l="-1379" t="-17241" r="-275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C1EEB334-8D26-EBFB-C81F-04458BD14A7F}"/>
              </a:ext>
            </a:extLst>
          </p:cNvPr>
          <p:cNvSpPr txBox="1"/>
          <p:nvPr/>
        </p:nvSpPr>
        <p:spPr>
          <a:xfrm>
            <a:off x="8470902" y="1649128"/>
            <a:ext cx="2283034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Floating-point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319A6A-6B91-5C3C-2B15-6244E5D0DB6A}"/>
              </a:ext>
            </a:extLst>
          </p:cNvPr>
          <p:cNvSpPr txBox="1"/>
          <p:nvPr/>
        </p:nvSpPr>
        <p:spPr>
          <a:xfrm>
            <a:off x="8470902" y="2009379"/>
            <a:ext cx="1749586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Integer</a:t>
            </a:r>
            <a:endParaRPr lang="en-US" sz="21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E3F070B-E47A-9F9C-B00C-43B2E69C5036}"/>
              </a:ext>
            </a:extLst>
          </p:cNvPr>
          <p:cNvSpPr/>
          <p:nvPr/>
        </p:nvSpPr>
        <p:spPr>
          <a:xfrm>
            <a:off x="8070066" y="1712763"/>
            <a:ext cx="223538" cy="1986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A3641F7-8300-6227-159C-53564B0D8E2F}"/>
              </a:ext>
            </a:extLst>
          </p:cNvPr>
          <p:cNvSpPr/>
          <p:nvPr/>
        </p:nvSpPr>
        <p:spPr>
          <a:xfrm>
            <a:off x="8070066" y="2050688"/>
            <a:ext cx="223538" cy="198629"/>
          </a:xfrm>
          <a:prstGeom prst="rect">
            <a:avLst/>
          </a:prstGeom>
          <a:solidFill>
            <a:srgbClr val="C05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5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9DA7C60-53DF-F7B4-8A10-771B8481DE2A}"/>
                  </a:ext>
                </a:extLst>
              </p:cNvPr>
              <p:cNvSpPr txBox="1"/>
              <p:nvPr/>
            </p:nvSpPr>
            <p:spPr>
              <a:xfrm>
                <a:off x="905943" y="2928078"/>
                <a:ext cx="2214246" cy="5981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kern="1200" smtClean="0">
                          <a:solidFill>
                            <a:srgbClr val="0091BD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𝑆</m:t>
                      </m:r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GB" sz="2000" i="1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GB" sz="2000" i="1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kern="1200" dirty="0" err="1">
                  <a:solidFill>
                    <a:schemeClr val="tx2"/>
                  </a:solidFill>
                  <a:latin typeface="+mn-lt"/>
                  <a:ea typeface="+mn-ea"/>
                </a:endParaRPr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9DA7C60-53DF-F7B4-8A10-771B8481D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43" y="2928078"/>
                <a:ext cx="2214246" cy="598112"/>
              </a:xfrm>
              <a:prstGeom prst="rect">
                <a:avLst/>
              </a:prstGeom>
              <a:blipFill>
                <a:blip r:embed="rId11"/>
                <a:stretch>
                  <a:fillRect t="-4167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46032BD-1741-671B-B49A-3F9FFBAC5EA7}"/>
                  </a:ext>
                </a:extLst>
              </p:cNvPr>
              <p:cNvSpPr txBox="1"/>
              <p:nvPr/>
            </p:nvSpPr>
            <p:spPr>
              <a:xfrm>
                <a:off x="994206" y="3634578"/>
                <a:ext cx="2758126" cy="551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kern="1200" smtClean="0">
                          <a:solidFill>
                            <a:srgbClr val="C05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𝑍</m:t>
                      </m:r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𝑟𝑜𝑢𝑛𝑑</m:t>
                      </m:r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lang="en-GB" sz="20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20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lang="en-GB" sz="20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𝑚𝑖𝑛</m:t>
                          </m:r>
                        </m:sub>
                      </m:sSub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lang="en-GB" sz="20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000" b="0" i="1" kern="1200" smtClean="0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GB" sz="2000" b="0" i="1" kern="1200" smtClean="0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000" b="0" i="1" kern="1200" smtClean="0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r>
                            <a:rPr lang="en-GB" sz="20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den>
                      </m:f>
                      <m:r>
                        <a:rPr lang="en-GB" sz="2000" b="0" i="1" kern="1200" smtClean="0">
                          <a:solidFill>
                            <a:srgbClr val="323E48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US" sz="20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46032BD-1741-671B-B49A-3F9FFBAC5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206" y="3634578"/>
                <a:ext cx="2758126" cy="551433"/>
              </a:xfrm>
              <a:prstGeom prst="rect">
                <a:avLst/>
              </a:prstGeom>
              <a:blipFill>
                <a:blip r:embed="rId12"/>
                <a:stretch>
                  <a:fillRect l="-1835" t="-6818" r="-2752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6B626B1-6A2B-F032-2DDB-76EFD02EC43F}"/>
                  </a:ext>
                </a:extLst>
              </p:cNvPr>
              <p:cNvSpPr txBox="1"/>
              <p:nvPr/>
            </p:nvSpPr>
            <p:spPr>
              <a:xfrm>
                <a:off x="994406" y="4278734"/>
                <a:ext cx="4008790" cy="551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kern="1200" smtClean="0">
                          <a:solidFill>
                            <a:srgbClr val="C05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𝑞</m:t>
                      </m:r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𝑐𝑙𝑖𝑝</m:t>
                      </m:r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𝑟𝑜𝑢𝑛𝑑</m:t>
                      </m:r>
                      <m:d>
                        <m:dPr>
                          <m:ctrlPr>
                            <a:rPr lang="en-GB" sz="2000" b="0" i="1" kern="120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000" b="0" i="1" kern="1200" smtClean="0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lang="en-GB" sz="2000" b="0" i="1" kern="1200" smtClean="0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GB" sz="2000" b="0" i="1" kern="1200" smtClean="0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𝑆</m:t>
                              </m:r>
                            </m:den>
                          </m:f>
                          <m:r>
                            <a:rPr lang="en-GB" sz="2000" b="0" i="1" kern="120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lang="en-GB" sz="20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  <m:r>
                            <a:rPr lang="en-GB" sz="2000" b="0" i="1" kern="120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sz="2000" b="0" i="1" kern="1200" smtClean="0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GB" sz="2000" b="0" i="1" kern="1200" smtClean="0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2000" b="0" i="1" kern="1200" smtClean="0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GB" sz="2000" b="0" i="1" kern="120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sz="2000" b="0" i="1" kern="1200" smtClean="0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GB" sz="2000" b="0" i="1" kern="1200" smtClean="0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2000" b="0" i="1" kern="1200" smtClean="0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US" sz="20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6B626B1-6A2B-F032-2DDB-76EFD02EC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406" y="4278734"/>
                <a:ext cx="4008790" cy="551433"/>
              </a:xfrm>
              <a:prstGeom prst="rect">
                <a:avLst/>
              </a:prstGeom>
              <a:blipFill>
                <a:blip r:embed="rId13"/>
                <a:stretch>
                  <a:fillRect l="-1262" t="-4444" r="-1577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085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Formats on ARM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FC9BC-8844-6931-9701-275799ACC0FD}"/>
              </a:ext>
            </a:extLst>
          </p:cNvPr>
          <p:cNvSpPr txBox="1">
            <a:spLocks/>
          </p:cNvSpPr>
          <p:nvPr/>
        </p:nvSpPr>
        <p:spPr>
          <a:xfrm>
            <a:off x="479425" y="1119020"/>
            <a:ext cx="9915524" cy="12649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altLang="en-US" b="1" dirty="0"/>
              <a:t>Data Formats</a:t>
            </a:r>
            <a:r>
              <a:rPr lang="en-GB" altLang="en-US" dirty="0"/>
              <a:t> (</a:t>
            </a:r>
            <a:r>
              <a:rPr lang="en-GB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fp32 -&gt; fp16/bfp16 -&gt; int8 -&gt; int4</a:t>
            </a:r>
            <a:r>
              <a:rPr lang="en-GB" altLang="en-US" dirty="0"/>
              <a:t>)</a:t>
            </a:r>
          </a:p>
          <a:p>
            <a:pPr lvl="2"/>
            <a:r>
              <a:rPr lang="en-GB" altLang="en-US" dirty="0"/>
              <a:t> </a:t>
            </a:r>
            <a:r>
              <a:rPr lang="en-GB" dirty="0"/>
              <a:t>Reduces </a:t>
            </a:r>
            <a:r>
              <a:rPr lang="en-GB" b="1" dirty="0"/>
              <a:t>bit width</a:t>
            </a:r>
            <a:r>
              <a:rPr lang="en-GB" dirty="0"/>
              <a:t> of parameters to lower memory and compute cost</a:t>
            </a:r>
            <a:r>
              <a:rPr lang="en-GB" altLang="en-US" dirty="0"/>
              <a:t>. </a:t>
            </a:r>
          </a:p>
          <a:p>
            <a:pPr lvl="2"/>
            <a:r>
              <a:rPr lang="en-GB" altLang="en-US" dirty="0"/>
              <a:t> Reducing</a:t>
            </a:r>
            <a:r>
              <a:rPr lang="en-GB" altLang="en-US" b="1" dirty="0"/>
              <a:t> Bit-widths reduces numerical precision </a:t>
            </a:r>
            <a:r>
              <a:rPr lang="en-GB" altLang="en-US" dirty="0"/>
              <a:t>(the number of representable values) </a:t>
            </a:r>
          </a:p>
          <a:p>
            <a:pPr lvl="2"/>
            <a:r>
              <a:rPr lang="en-GB" altLang="en-US" b="1" dirty="0"/>
              <a:t>Bf16 </a:t>
            </a:r>
            <a:r>
              <a:rPr lang="en-GB" altLang="en-US" dirty="0"/>
              <a:t>has higher </a:t>
            </a:r>
            <a:r>
              <a:rPr lang="en-GB" altLang="en-US" b="1" dirty="0"/>
              <a:t>dynamic range </a:t>
            </a:r>
            <a:r>
              <a:rPr lang="en-GB" altLang="en-US" dirty="0"/>
              <a:t>compared to fp16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7FB0CF3-1D9B-BA5D-C2DF-75A6739C149C}"/>
              </a:ext>
            </a:extLst>
          </p:cNvPr>
          <p:cNvSpPr/>
          <p:nvPr/>
        </p:nvSpPr>
        <p:spPr>
          <a:xfrm>
            <a:off x="1891210" y="2812673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A57F0DD-BFF1-F02E-D8E8-E03546C89414}"/>
              </a:ext>
            </a:extLst>
          </p:cNvPr>
          <p:cNvSpPr/>
          <p:nvPr/>
        </p:nvSpPr>
        <p:spPr>
          <a:xfrm>
            <a:off x="2138707" y="2812673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E86EFB1-D797-F50A-AF45-56EB4278022F}"/>
              </a:ext>
            </a:extLst>
          </p:cNvPr>
          <p:cNvSpPr/>
          <p:nvPr/>
        </p:nvSpPr>
        <p:spPr>
          <a:xfrm>
            <a:off x="2386204" y="2812673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E2150D6-0C05-70C8-B7FA-EC1FDD8BC68A}"/>
              </a:ext>
            </a:extLst>
          </p:cNvPr>
          <p:cNvSpPr/>
          <p:nvPr/>
        </p:nvSpPr>
        <p:spPr>
          <a:xfrm>
            <a:off x="2631147" y="2812673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888C768-FB05-4DFF-D335-D7316FD3CDE2}"/>
              </a:ext>
            </a:extLst>
          </p:cNvPr>
          <p:cNvSpPr/>
          <p:nvPr/>
        </p:nvSpPr>
        <p:spPr>
          <a:xfrm>
            <a:off x="1891210" y="3498978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0B8D243-4649-9869-280F-2150F54261C3}"/>
              </a:ext>
            </a:extLst>
          </p:cNvPr>
          <p:cNvSpPr/>
          <p:nvPr/>
        </p:nvSpPr>
        <p:spPr>
          <a:xfrm>
            <a:off x="213870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89595A5-8080-A7B1-C32A-DAA7712C03CE}"/>
              </a:ext>
            </a:extLst>
          </p:cNvPr>
          <p:cNvSpPr/>
          <p:nvPr/>
        </p:nvSpPr>
        <p:spPr>
          <a:xfrm>
            <a:off x="2386204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6CBFBFBF-1087-0BCA-7CFE-FD6BE2839A35}"/>
              </a:ext>
            </a:extLst>
          </p:cNvPr>
          <p:cNvSpPr/>
          <p:nvPr/>
        </p:nvSpPr>
        <p:spPr>
          <a:xfrm>
            <a:off x="263114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1D8EF9C-20C9-7FE7-9258-09CC0063FFB6}"/>
              </a:ext>
            </a:extLst>
          </p:cNvPr>
          <p:cNvSpPr/>
          <p:nvPr/>
        </p:nvSpPr>
        <p:spPr>
          <a:xfrm>
            <a:off x="2876090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BBBCE733-BB4D-D8A9-EA08-5BCCCFF9E713}"/>
              </a:ext>
            </a:extLst>
          </p:cNvPr>
          <p:cNvSpPr/>
          <p:nvPr/>
        </p:nvSpPr>
        <p:spPr>
          <a:xfrm>
            <a:off x="312358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8E84382-57B9-D538-547D-832E3937B992}"/>
              </a:ext>
            </a:extLst>
          </p:cNvPr>
          <p:cNvSpPr/>
          <p:nvPr/>
        </p:nvSpPr>
        <p:spPr>
          <a:xfrm>
            <a:off x="3371084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14EB5AB0-D138-28B6-C5F1-7D45EE141005}"/>
              </a:ext>
            </a:extLst>
          </p:cNvPr>
          <p:cNvSpPr/>
          <p:nvPr/>
        </p:nvSpPr>
        <p:spPr>
          <a:xfrm>
            <a:off x="361602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A92DE69-0A37-58C0-16E9-B7337C49D01B}"/>
              </a:ext>
            </a:extLst>
          </p:cNvPr>
          <p:cNvSpPr/>
          <p:nvPr/>
        </p:nvSpPr>
        <p:spPr>
          <a:xfrm>
            <a:off x="1891210" y="5045735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F3DF26F-45FB-732D-D4C9-85CE2CB2369C}"/>
              </a:ext>
            </a:extLst>
          </p:cNvPr>
          <p:cNvSpPr/>
          <p:nvPr/>
        </p:nvSpPr>
        <p:spPr>
          <a:xfrm>
            <a:off x="213870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F0BE21D-21D1-C1E3-B9C7-2A90F0A1F00B}"/>
              </a:ext>
            </a:extLst>
          </p:cNvPr>
          <p:cNvSpPr/>
          <p:nvPr/>
        </p:nvSpPr>
        <p:spPr>
          <a:xfrm>
            <a:off x="2386204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83F11E73-9825-83AF-6F1C-D9B2D9CFC3FB}"/>
              </a:ext>
            </a:extLst>
          </p:cNvPr>
          <p:cNvSpPr/>
          <p:nvPr/>
        </p:nvSpPr>
        <p:spPr>
          <a:xfrm>
            <a:off x="263114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662E3E3-E7DD-2E08-EC40-95B94D0C3F26}"/>
              </a:ext>
            </a:extLst>
          </p:cNvPr>
          <p:cNvSpPr/>
          <p:nvPr/>
        </p:nvSpPr>
        <p:spPr>
          <a:xfrm>
            <a:off x="2876090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8BF48145-0671-0321-FEBF-C0C1D7A51590}"/>
              </a:ext>
            </a:extLst>
          </p:cNvPr>
          <p:cNvSpPr/>
          <p:nvPr/>
        </p:nvSpPr>
        <p:spPr>
          <a:xfrm>
            <a:off x="312358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DF8378A2-BDBB-99DE-01EF-BA37B53851D1}"/>
              </a:ext>
            </a:extLst>
          </p:cNvPr>
          <p:cNvSpPr/>
          <p:nvPr/>
        </p:nvSpPr>
        <p:spPr>
          <a:xfrm>
            <a:off x="3371084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946EBEDA-28A5-CE01-BF93-CAE2FAE4E2C4}"/>
              </a:ext>
            </a:extLst>
          </p:cNvPr>
          <p:cNvSpPr/>
          <p:nvPr/>
        </p:nvSpPr>
        <p:spPr>
          <a:xfrm>
            <a:off x="361602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9F5E2A3E-A113-B1D7-C206-CB475C7754C9}"/>
              </a:ext>
            </a:extLst>
          </p:cNvPr>
          <p:cNvSpPr/>
          <p:nvPr/>
        </p:nvSpPr>
        <p:spPr>
          <a:xfrm>
            <a:off x="3860970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09E369A-A366-A7EA-476C-39CEFF7FE2E5}"/>
              </a:ext>
            </a:extLst>
          </p:cNvPr>
          <p:cNvSpPr/>
          <p:nvPr/>
        </p:nvSpPr>
        <p:spPr>
          <a:xfrm>
            <a:off x="4108467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44BF8188-E78D-B6A7-9326-0C040DE182EF}"/>
              </a:ext>
            </a:extLst>
          </p:cNvPr>
          <p:cNvSpPr/>
          <p:nvPr/>
        </p:nvSpPr>
        <p:spPr>
          <a:xfrm>
            <a:off x="4355964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69BDA9AB-FA23-D311-22EF-CA0149E4BA48}"/>
              </a:ext>
            </a:extLst>
          </p:cNvPr>
          <p:cNvSpPr/>
          <p:nvPr/>
        </p:nvSpPr>
        <p:spPr>
          <a:xfrm>
            <a:off x="4600907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C33F404-5A30-8359-6654-A9E1131C99CB}"/>
              </a:ext>
            </a:extLst>
          </p:cNvPr>
          <p:cNvSpPr/>
          <p:nvPr/>
        </p:nvSpPr>
        <p:spPr>
          <a:xfrm>
            <a:off x="4845850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48BA0626-1DD8-B694-593F-16498CC518CE}"/>
              </a:ext>
            </a:extLst>
          </p:cNvPr>
          <p:cNvSpPr/>
          <p:nvPr/>
        </p:nvSpPr>
        <p:spPr>
          <a:xfrm>
            <a:off x="5093347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580CA74-E773-844A-D506-873E66431767}"/>
              </a:ext>
            </a:extLst>
          </p:cNvPr>
          <p:cNvSpPr/>
          <p:nvPr/>
        </p:nvSpPr>
        <p:spPr>
          <a:xfrm>
            <a:off x="5340844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4C539CD-8F63-56C6-2794-F0FECC983BC3}"/>
              </a:ext>
            </a:extLst>
          </p:cNvPr>
          <p:cNvSpPr/>
          <p:nvPr/>
        </p:nvSpPr>
        <p:spPr>
          <a:xfrm>
            <a:off x="5585787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D46A2851-262B-B88D-1082-A534985E59FB}"/>
              </a:ext>
            </a:extLst>
          </p:cNvPr>
          <p:cNvSpPr/>
          <p:nvPr/>
        </p:nvSpPr>
        <p:spPr>
          <a:xfrm>
            <a:off x="1891210" y="5797264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A274AB70-7792-2376-A5AE-3454348E3992}"/>
              </a:ext>
            </a:extLst>
          </p:cNvPr>
          <p:cNvSpPr/>
          <p:nvPr/>
        </p:nvSpPr>
        <p:spPr>
          <a:xfrm>
            <a:off x="213870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B6D75E74-16F6-9E59-5BEC-39CB51905D8E}"/>
              </a:ext>
            </a:extLst>
          </p:cNvPr>
          <p:cNvSpPr/>
          <p:nvPr/>
        </p:nvSpPr>
        <p:spPr>
          <a:xfrm>
            <a:off x="2386204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01BB166-5C17-7528-91A0-635C0F3D233E}"/>
              </a:ext>
            </a:extLst>
          </p:cNvPr>
          <p:cNvSpPr/>
          <p:nvPr/>
        </p:nvSpPr>
        <p:spPr>
          <a:xfrm>
            <a:off x="263114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245504C9-CF8B-18F6-0E51-0D5E0E22869E}"/>
              </a:ext>
            </a:extLst>
          </p:cNvPr>
          <p:cNvSpPr/>
          <p:nvPr/>
        </p:nvSpPr>
        <p:spPr>
          <a:xfrm>
            <a:off x="2876090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2932EA66-1DE2-9FC1-4B99-96CA13AB2D78}"/>
              </a:ext>
            </a:extLst>
          </p:cNvPr>
          <p:cNvSpPr/>
          <p:nvPr/>
        </p:nvSpPr>
        <p:spPr>
          <a:xfrm>
            <a:off x="312358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C3D896F-D1CA-90D6-38F3-815CCF81C702}"/>
              </a:ext>
            </a:extLst>
          </p:cNvPr>
          <p:cNvSpPr/>
          <p:nvPr/>
        </p:nvSpPr>
        <p:spPr>
          <a:xfrm>
            <a:off x="3371084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7DA82E00-3686-99B8-4C17-2FF725B4D458}"/>
              </a:ext>
            </a:extLst>
          </p:cNvPr>
          <p:cNvSpPr/>
          <p:nvPr/>
        </p:nvSpPr>
        <p:spPr>
          <a:xfrm>
            <a:off x="361602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51A2B7FE-7AE7-4BEB-2EEA-51BB95383969}"/>
              </a:ext>
            </a:extLst>
          </p:cNvPr>
          <p:cNvSpPr/>
          <p:nvPr/>
        </p:nvSpPr>
        <p:spPr>
          <a:xfrm>
            <a:off x="3860970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BDCA6C9A-9280-D5FE-4C77-03C7B091E351}"/>
              </a:ext>
            </a:extLst>
          </p:cNvPr>
          <p:cNvSpPr/>
          <p:nvPr/>
        </p:nvSpPr>
        <p:spPr>
          <a:xfrm>
            <a:off x="4108467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1084404-A853-3C98-DEE3-1A52EE057FEC}"/>
              </a:ext>
            </a:extLst>
          </p:cNvPr>
          <p:cNvSpPr/>
          <p:nvPr/>
        </p:nvSpPr>
        <p:spPr>
          <a:xfrm>
            <a:off x="4355964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2FFA6B85-79A3-73E9-D132-3431068FD7B7}"/>
              </a:ext>
            </a:extLst>
          </p:cNvPr>
          <p:cNvSpPr/>
          <p:nvPr/>
        </p:nvSpPr>
        <p:spPr>
          <a:xfrm>
            <a:off x="4600907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A31E458-5D25-BE89-31D6-CD2D7AC54FD0}"/>
              </a:ext>
            </a:extLst>
          </p:cNvPr>
          <p:cNvSpPr/>
          <p:nvPr/>
        </p:nvSpPr>
        <p:spPr>
          <a:xfrm>
            <a:off x="4845850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045AAD55-404F-5806-EE20-F59EA32C9191}"/>
              </a:ext>
            </a:extLst>
          </p:cNvPr>
          <p:cNvSpPr/>
          <p:nvPr/>
        </p:nvSpPr>
        <p:spPr>
          <a:xfrm>
            <a:off x="5093347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786C4B34-EC74-5808-AD43-3AEDEC6FC12F}"/>
              </a:ext>
            </a:extLst>
          </p:cNvPr>
          <p:cNvSpPr/>
          <p:nvPr/>
        </p:nvSpPr>
        <p:spPr>
          <a:xfrm>
            <a:off x="5340844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07ADB78B-D094-C92F-D5B2-D6EAB4FEC15B}"/>
              </a:ext>
            </a:extLst>
          </p:cNvPr>
          <p:cNvSpPr/>
          <p:nvPr/>
        </p:nvSpPr>
        <p:spPr>
          <a:xfrm>
            <a:off x="5585787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018FF999-C650-D1E1-E047-7C4FAA117308}"/>
              </a:ext>
            </a:extLst>
          </p:cNvPr>
          <p:cNvSpPr/>
          <p:nvPr/>
        </p:nvSpPr>
        <p:spPr>
          <a:xfrm>
            <a:off x="5849539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46B2F6FD-8A28-D9B2-6B96-3EEFB7BC70C4}"/>
              </a:ext>
            </a:extLst>
          </p:cNvPr>
          <p:cNvSpPr/>
          <p:nvPr/>
        </p:nvSpPr>
        <p:spPr>
          <a:xfrm>
            <a:off x="609703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CA144E7-16D7-E464-CF3C-C07C22B03029}"/>
              </a:ext>
            </a:extLst>
          </p:cNvPr>
          <p:cNvSpPr/>
          <p:nvPr/>
        </p:nvSpPr>
        <p:spPr>
          <a:xfrm>
            <a:off x="6344533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FAC7136A-9568-02DC-2C11-1821C07414E4}"/>
              </a:ext>
            </a:extLst>
          </p:cNvPr>
          <p:cNvSpPr/>
          <p:nvPr/>
        </p:nvSpPr>
        <p:spPr>
          <a:xfrm>
            <a:off x="658947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D825D9B6-61EC-D624-CC6B-5DC2E4A40300}"/>
              </a:ext>
            </a:extLst>
          </p:cNvPr>
          <p:cNvSpPr/>
          <p:nvPr/>
        </p:nvSpPr>
        <p:spPr>
          <a:xfrm>
            <a:off x="6834419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C4816C3A-9449-FE5E-4DA4-FEE3AF82BE1D}"/>
              </a:ext>
            </a:extLst>
          </p:cNvPr>
          <p:cNvSpPr/>
          <p:nvPr/>
        </p:nvSpPr>
        <p:spPr>
          <a:xfrm>
            <a:off x="708191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D5D9491-C00B-09C5-30A1-C9B33279037E}"/>
              </a:ext>
            </a:extLst>
          </p:cNvPr>
          <p:cNvSpPr/>
          <p:nvPr/>
        </p:nvSpPr>
        <p:spPr>
          <a:xfrm>
            <a:off x="7329413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7B1558FB-8D9F-C9E5-1962-5055FB63D7E3}"/>
              </a:ext>
            </a:extLst>
          </p:cNvPr>
          <p:cNvSpPr/>
          <p:nvPr/>
        </p:nvSpPr>
        <p:spPr>
          <a:xfrm>
            <a:off x="757435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E1C7453C-29FF-BF4B-DF3B-66A0AD3A63E8}"/>
              </a:ext>
            </a:extLst>
          </p:cNvPr>
          <p:cNvSpPr/>
          <p:nvPr/>
        </p:nvSpPr>
        <p:spPr>
          <a:xfrm>
            <a:off x="7819299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0ACC385F-B927-F60A-F557-024313C7768A}"/>
              </a:ext>
            </a:extLst>
          </p:cNvPr>
          <p:cNvSpPr/>
          <p:nvPr/>
        </p:nvSpPr>
        <p:spPr>
          <a:xfrm>
            <a:off x="806679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F16F127-56AE-849C-E840-899B25712AB4}"/>
              </a:ext>
            </a:extLst>
          </p:cNvPr>
          <p:cNvSpPr/>
          <p:nvPr/>
        </p:nvSpPr>
        <p:spPr>
          <a:xfrm>
            <a:off x="8314293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F0F8DDB4-68CA-93FC-AB36-D523879AD9E9}"/>
              </a:ext>
            </a:extLst>
          </p:cNvPr>
          <p:cNvSpPr/>
          <p:nvPr/>
        </p:nvSpPr>
        <p:spPr>
          <a:xfrm>
            <a:off x="855923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F2357269-7484-062F-D44F-F1F9FE984FF6}"/>
              </a:ext>
            </a:extLst>
          </p:cNvPr>
          <p:cNvSpPr/>
          <p:nvPr/>
        </p:nvSpPr>
        <p:spPr>
          <a:xfrm>
            <a:off x="8804179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399B9DC4-D979-458B-9459-0E173A8EBC58}"/>
              </a:ext>
            </a:extLst>
          </p:cNvPr>
          <p:cNvSpPr/>
          <p:nvPr/>
        </p:nvSpPr>
        <p:spPr>
          <a:xfrm>
            <a:off x="905167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C5C16247-2F37-20F3-D4C0-C4EC7FF40771}"/>
              </a:ext>
            </a:extLst>
          </p:cNvPr>
          <p:cNvSpPr/>
          <p:nvPr/>
        </p:nvSpPr>
        <p:spPr>
          <a:xfrm>
            <a:off x="9299173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27DE29E1-E4E7-00CC-8D28-015B2719FBAF}"/>
              </a:ext>
            </a:extLst>
          </p:cNvPr>
          <p:cNvSpPr/>
          <p:nvPr/>
        </p:nvSpPr>
        <p:spPr>
          <a:xfrm>
            <a:off x="954411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57BA2C16-877E-F5D2-7911-02E4A3BCBBC8}"/>
              </a:ext>
            </a:extLst>
          </p:cNvPr>
          <p:cNvSpPr txBox="1"/>
          <p:nvPr/>
        </p:nvSpPr>
        <p:spPr>
          <a:xfrm>
            <a:off x="814918" y="2849481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</a:t>
            </a:r>
            <a:r>
              <a:rPr lang="en-US" sz="2100" kern="12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nt4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74F20CE3-3299-C7AF-D756-239030B9BD75}"/>
              </a:ext>
            </a:extLst>
          </p:cNvPr>
          <p:cNvSpPr txBox="1"/>
          <p:nvPr/>
        </p:nvSpPr>
        <p:spPr>
          <a:xfrm>
            <a:off x="787455" y="3539903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</a:t>
            </a:r>
            <a:r>
              <a:rPr lang="en-US" sz="2100" kern="12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nt8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F4CE5196-FCB7-C8AC-4C14-9A57AACD7C3D}"/>
              </a:ext>
            </a:extLst>
          </p:cNvPr>
          <p:cNvSpPr txBox="1"/>
          <p:nvPr/>
        </p:nvSpPr>
        <p:spPr>
          <a:xfrm>
            <a:off x="786197" y="5080310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fp16</a:t>
            </a:r>
            <a:endParaRPr lang="en-US" sz="2100" kern="1200" dirty="0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790AB7E9-6C03-A318-8F0C-39A826EE9B11}"/>
              </a:ext>
            </a:extLst>
          </p:cNvPr>
          <p:cNvSpPr txBox="1"/>
          <p:nvPr/>
        </p:nvSpPr>
        <p:spPr>
          <a:xfrm>
            <a:off x="786198" y="5843699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fp32</a:t>
            </a:r>
            <a:endParaRPr lang="en-US" sz="2100" kern="1200" dirty="0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75112290-2242-C310-5619-1982E10193C6}"/>
              </a:ext>
            </a:extLst>
          </p:cNvPr>
          <p:cNvSpPr/>
          <p:nvPr/>
        </p:nvSpPr>
        <p:spPr>
          <a:xfrm>
            <a:off x="9989435" y="286241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5" name="Content Placeholder 2">
            <a:extLst>
              <a:ext uri="{FF2B5EF4-FFF2-40B4-BE49-F238E27FC236}">
                <a16:creationId xmlns:a16="http://schemas.microsoft.com/office/drawing/2014/main" id="{901CB29E-D430-E9AB-19B0-49502CA1E87D}"/>
              </a:ext>
            </a:extLst>
          </p:cNvPr>
          <p:cNvSpPr txBox="1">
            <a:spLocks/>
          </p:cNvSpPr>
          <p:nvPr/>
        </p:nvSpPr>
        <p:spPr>
          <a:xfrm>
            <a:off x="9891325" y="286241"/>
            <a:ext cx="1456255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Sign bits 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9B0EE823-0788-282A-04BE-701E91765F85}"/>
              </a:ext>
            </a:extLst>
          </p:cNvPr>
          <p:cNvSpPr/>
          <p:nvPr/>
        </p:nvSpPr>
        <p:spPr>
          <a:xfrm>
            <a:off x="9989435" y="1284223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0" name="Content Placeholder 2">
            <a:extLst>
              <a:ext uri="{FF2B5EF4-FFF2-40B4-BE49-F238E27FC236}">
                <a16:creationId xmlns:a16="http://schemas.microsoft.com/office/drawing/2014/main" id="{060990AE-B41D-E735-0374-C362DC812774}"/>
              </a:ext>
            </a:extLst>
          </p:cNvPr>
          <p:cNvSpPr txBox="1">
            <a:spLocks/>
          </p:cNvSpPr>
          <p:nvPr/>
        </p:nvSpPr>
        <p:spPr>
          <a:xfrm>
            <a:off x="9882070" y="1284223"/>
            <a:ext cx="2080656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Exponent bits 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B65B2C9E-D3FD-10CB-8734-23A2BB442D87}"/>
              </a:ext>
            </a:extLst>
          </p:cNvPr>
          <p:cNvSpPr/>
          <p:nvPr/>
        </p:nvSpPr>
        <p:spPr>
          <a:xfrm>
            <a:off x="9989435" y="1809341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2" name="Content Placeholder 2">
            <a:extLst>
              <a:ext uri="{FF2B5EF4-FFF2-40B4-BE49-F238E27FC236}">
                <a16:creationId xmlns:a16="http://schemas.microsoft.com/office/drawing/2014/main" id="{61783503-6CE1-C730-EC90-63AE6D845C87}"/>
              </a:ext>
            </a:extLst>
          </p:cNvPr>
          <p:cNvSpPr txBox="1">
            <a:spLocks/>
          </p:cNvSpPr>
          <p:nvPr/>
        </p:nvSpPr>
        <p:spPr>
          <a:xfrm>
            <a:off x="9882070" y="1829357"/>
            <a:ext cx="2324875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Mantissa bits 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2E87E563-F43D-5A07-1A01-81267BC3074F}"/>
              </a:ext>
            </a:extLst>
          </p:cNvPr>
          <p:cNvSpPr/>
          <p:nvPr/>
        </p:nvSpPr>
        <p:spPr>
          <a:xfrm>
            <a:off x="9989435" y="779122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ontent Placeholder 2">
            <a:extLst>
              <a:ext uri="{FF2B5EF4-FFF2-40B4-BE49-F238E27FC236}">
                <a16:creationId xmlns:a16="http://schemas.microsoft.com/office/drawing/2014/main" id="{5E82BC40-40AE-B5A2-7B70-99046AF271F6}"/>
              </a:ext>
            </a:extLst>
          </p:cNvPr>
          <p:cNvSpPr txBox="1">
            <a:spLocks/>
          </p:cNvSpPr>
          <p:nvPr/>
        </p:nvSpPr>
        <p:spPr>
          <a:xfrm>
            <a:off x="9882070" y="779161"/>
            <a:ext cx="1657610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Value bits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450AC639-05B4-416A-31EA-C3C8E6354CD1}"/>
                  </a:ext>
                </a:extLst>
              </p:cNvPr>
              <p:cNvSpPr txBox="1"/>
              <p:nvPr/>
            </p:nvSpPr>
            <p:spPr>
              <a:xfrm>
                <a:off x="6637819" y="3858978"/>
                <a:ext cx="4767984" cy="17740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en-GB" sz="2100" dirty="0">
                    <a:solidFill>
                      <a:schemeClr val="tx2"/>
                    </a:solidFill>
                    <a:latin typeface="+mj-lt"/>
                    <a:ea typeface="+mn-ea"/>
                  </a:rPr>
                  <a:t> 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𝑓𝑝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𝑠𝑖𝑔𝑛</m:t>
                          </m:r>
                        </m:sup>
                      </m:sSup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lang="en-GB" sz="2100" b="0" i="1" kern="1200" dirty="0" err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𝑀𝑎𝑛𝑡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p>
                        <m:sSupPr>
                          <m:ctrlP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e>
                        <m:sup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𝐸𝑥𝑝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𝑏𝑖𝑎𝑠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100" dirty="0">
                              <a:solidFill>
                                <a:schemeClr val="tx2"/>
                              </a:solidFill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450AC639-05B4-416A-31EA-C3C8E6354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7819" y="3858978"/>
                <a:ext cx="4767984" cy="17740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73472B9E-3409-1B73-E29F-B8B848F97B4A}"/>
                  </a:ext>
                </a:extLst>
              </p:cNvPr>
              <p:cNvSpPr txBox="1"/>
              <p:nvPr/>
            </p:nvSpPr>
            <p:spPr>
              <a:xfrm>
                <a:off x="6667684" y="3413426"/>
                <a:ext cx="4767984" cy="17714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en-GB" sz="2100" dirty="0">
                    <a:solidFill>
                      <a:schemeClr val="tx2"/>
                    </a:solidFill>
                    <a:latin typeface="+mj-lt"/>
                    <a:ea typeface="+mn-ea"/>
                  </a:rPr>
                  <a:t> 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𝑖𝑛𝑡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𝑠𝑖𝑔𝑛</m:t>
                          </m:r>
                        </m:sup>
                      </m:sSup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𝑉𝑎𝑙𝑢𝑒</m:t>
                      </m:r>
                    </m:oMath>
                  </m:oMathPara>
                </a14:m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73472B9E-3409-1B73-E29F-B8B848F97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684" y="3413426"/>
                <a:ext cx="4767984" cy="17714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1C7B49C-016C-46BA-DB65-5B40C41EBD1C}"/>
              </a:ext>
            </a:extLst>
          </p:cNvPr>
          <p:cNvSpPr/>
          <p:nvPr/>
        </p:nvSpPr>
        <p:spPr>
          <a:xfrm>
            <a:off x="1891210" y="4299150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50B827-98FA-52F4-3114-0974C51781B2}"/>
              </a:ext>
            </a:extLst>
          </p:cNvPr>
          <p:cNvSpPr/>
          <p:nvPr/>
        </p:nvSpPr>
        <p:spPr>
          <a:xfrm>
            <a:off x="2138707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2D34F5-46ED-C7AF-FFF3-02B60142AEC1}"/>
              </a:ext>
            </a:extLst>
          </p:cNvPr>
          <p:cNvSpPr/>
          <p:nvPr/>
        </p:nvSpPr>
        <p:spPr>
          <a:xfrm>
            <a:off x="2386204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1DABDC-5C73-B7AD-5312-6F4EE381E3DA}"/>
              </a:ext>
            </a:extLst>
          </p:cNvPr>
          <p:cNvSpPr/>
          <p:nvPr/>
        </p:nvSpPr>
        <p:spPr>
          <a:xfrm>
            <a:off x="2631147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0C5713-40F1-2400-6BF1-747BE4CBD5C2}"/>
              </a:ext>
            </a:extLst>
          </p:cNvPr>
          <p:cNvSpPr/>
          <p:nvPr/>
        </p:nvSpPr>
        <p:spPr>
          <a:xfrm>
            <a:off x="2876090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681515-233D-3674-EECB-B5E612AC2327}"/>
              </a:ext>
            </a:extLst>
          </p:cNvPr>
          <p:cNvSpPr/>
          <p:nvPr/>
        </p:nvSpPr>
        <p:spPr>
          <a:xfrm>
            <a:off x="3123587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1F5315-69B0-0721-50A1-BACD3891E7B8}"/>
              </a:ext>
            </a:extLst>
          </p:cNvPr>
          <p:cNvSpPr/>
          <p:nvPr/>
        </p:nvSpPr>
        <p:spPr>
          <a:xfrm>
            <a:off x="3371084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DA8C9D-B173-E00F-4DC5-FACA79ACBCBA}"/>
              </a:ext>
            </a:extLst>
          </p:cNvPr>
          <p:cNvSpPr/>
          <p:nvPr/>
        </p:nvSpPr>
        <p:spPr>
          <a:xfrm>
            <a:off x="3616027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39E1E0-F9F1-017D-063F-78C3D6A6BD8C}"/>
              </a:ext>
            </a:extLst>
          </p:cNvPr>
          <p:cNvSpPr/>
          <p:nvPr/>
        </p:nvSpPr>
        <p:spPr>
          <a:xfrm>
            <a:off x="3860970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96FC08-F550-894C-C6C8-54C8E4F784E5}"/>
              </a:ext>
            </a:extLst>
          </p:cNvPr>
          <p:cNvSpPr/>
          <p:nvPr/>
        </p:nvSpPr>
        <p:spPr>
          <a:xfrm>
            <a:off x="4108467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A6FE84-4407-E52E-5C01-23D32DB8A026}"/>
              </a:ext>
            </a:extLst>
          </p:cNvPr>
          <p:cNvSpPr/>
          <p:nvPr/>
        </p:nvSpPr>
        <p:spPr>
          <a:xfrm>
            <a:off x="4355964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846931-B592-BCB3-927F-C96B0206730A}"/>
              </a:ext>
            </a:extLst>
          </p:cNvPr>
          <p:cNvSpPr/>
          <p:nvPr/>
        </p:nvSpPr>
        <p:spPr>
          <a:xfrm>
            <a:off x="4600907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BF16FB-EC09-76CC-D6FE-38E84DCD7DF5}"/>
              </a:ext>
            </a:extLst>
          </p:cNvPr>
          <p:cNvSpPr/>
          <p:nvPr/>
        </p:nvSpPr>
        <p:spPr>
          <a:xfrm>
            <a:off x="4845850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8F6D53-1807-A438-EE7C-4F90E0DF6F68}"/>
              </a:ext>
            </a:extLst>
          </p:cNvPr>
          <p:cNvSpPr/>
          <p:nvPr/>
        </p:nvSpPr>
        <p:spPr>
          <a:xfrm>
            <a:off x="5093347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C06E78-32C7-2653-7641-DB5C598B53A3}"/>
              </a:ext>
            </a:extLst>
          </p:cNvPr>
          <p:cNvSpPr/>
          <p:nvPr/>
        </p:nvSpPr>
        <p:spPr>
          <a:xfrm>
            <a:off x="5340844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DD7DFD-294C-2569-FE75-93DDD9D650DF}"/>
              </a:ext>
            </a:extLst>
          </p:cNvPr>
          <p:cNvSpPr/>
          <p:nvPr/>
        </p:nvSpPr>
        <p:spPr>
          <a:xfrm>
            <a:off x="5585787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B14228-A8C5-78EE-649D-61AE7C393CC0}"/>
              </a:ext>
            </a:extLst>
          </p:cNvPr>
          <p:cNvSpPr txBox="1"/>
          <p:nvPr/>
        </p:nvSpPr>
        <p:spPr>
          <a:xfrm>
            <a:off x="785735" y="4337867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bf16</a:t>
            </a:r>
            <a:endParaRPr lang="en-US" sz="2100" kern="1200" dirty="0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424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EDC72-9FC2-C94B-0D0A-3A842F930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20071-2F16-6D55-AE7F-FBA6D4563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Pruning Techniques on ARM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EFDDBE-208A-FDF2-DAFC-20AF24212819}"/>
              </a:ext>
            </a:extLst>
          </p:cNvPr>
          <p:cNvSpPr txBox="1"/>
          <p:nvPr/>
        </p:nvSpPr>
        <p:spPr>
          <a:xfrm>
            <a:off x="3175910" y="6692267"/>
            <a:ext cx="5357300" cy="1537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100" dirty="0"/>
              <a:t>Learning Both Weights and Connections for Efficient Neural Network [</a:t>
            </a:r>
            <a:r>
              <a:rPr lang="en-GB" sz="1100" dirty="0" err="1"/>
              <a:t>Hanetal</a:t>
            </a:r>
            <a:r>
              <a:rPr lang="en-GB" sz="1100" dirty="0"/>
              <a:t>., </a:t>
            </a:r>
            <a:r>
              <a:rPr lang="en-GB" sz="1100" dirty="0" err="1"/>
              <a:t>NeurIPS</a:t>
            </a:r>
            <a:r>
              <a:rPr lang="en-GB" sz="1100" dirty="0"/>
              <a:t> 2015]</a:t>
            </a:r>
            <a:endParaRPr lang="en-US" sz="1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C521927-F9A0-7A21-A89B-9D2480ED36DD}"/>
              </a:ext>
            </a:extLst>
          </p:cNvPr>
          <p:cNvSpPr txBox="1">
            <a:spLocks/>
          </p:cNvSpPr>
          <p:nvPr/>
        </p:nvSpPr>
        <p:spPr>
          <a:xfrm>
            <a:off x="398145" y="1398032"/>
            <a:ext cx="5057685" cy="25213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Pruning removes redundant weights, neurons or activations from the network.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High level of unstructured sparsity can be achieved with minimal accuracy loss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A common approach, Iterative Magnitude Pruning: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16FD8B-F7CE-E9B4-EF13-D35ADEE906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5645" y="352011"/>
            <a:ext cx="5341189" cy="307698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E165AD8-1B98-5DF3-D955-85005BF9A702}"/>
              </a:ext>
            </a:extLst>
          </p:cNvPr>
          <p:cNvSpPr/>
          <p:nvPr/>
        </p:nvSpPr>
        <p:spPr>
          <a:xfrm>
            <a:off x="6096000" y="4177992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455A236-02B7-DF10-359C-79A8DDEE8B07}"/>
              </a:ext>
            </a:extLst>
          </p:cNvPr>
          <p:cNvSpPr/>
          <p:nvPr/>
        </p:nvSpPr>
        <p:spPr>
          <a:xfrm>
            <a:off x="6661132" y="4187517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591FFF-2522-8B64-1CDE-8E92D77D91CB}"/>
              </a:ext>
            </a:extLst>
          </p:cNvPr>
          <p:cNvSpPr/>
          <p:nvPr/>
        </p:nvSpPr>
        <p:spPr>
          <a:xfrm>
            <a:off x="7226264" y="4177993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C7FD541-E79C-1E5E-BC4D-7E1D6DF54FE9}"/>
              </a:ext>
            </a:extLst>
          </p:cNvPr>
          <p:cNvSpPr/>
          <p:nvPr/>
        </p:nvSpPr>
        <p:spPr>
          <a:xfrm>
            <a:off x="7791396" y="4177993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FB9DC01-C304-0CBC-3222-21DAE3474048}"/>
              </a:ext>
            </a:extLst>
          </p:cNvPr>
          <p:cNvSpPr/>
          <p:nvPr/>
        </p:nvSpPr>
        <p:spPr>
          <a:xfrm>
            <a:off x="6400800" y="4768361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20ED63B-91DF-F836-C322-B8F518FD6A08}"/>
              </a:ext>
            </a:extLst>
          </p:cNvPr>
          <p:cNvSpPr/>
          <p:nvPr/>
        </p:nvSpPr>
        <p:spPr>
          <a:xfrm>
            <a:off x="6944130" y="4768361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F83F23F-3237-2418-828E-898158396301}"/>
              </a:ext>
            </a:extLst>
          </p:cNvPr>
          <p:cNvSpPr/>
          <p:nvPr/>
        </p:nvSpPr>
        <p:spPr>
          <a:xfrm>
            <a:off x="7487460" y="4766812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4C68CE-295A-BDD7-1CDC-0EB4DF4B1D22}"/>
              </a:ext>
            </a:extLst>
          </p:cNvPr>
          <p:cNvSpPr/>
          <p:nvPr/>
        </p:nvSpPr>
        <p:spPr>
          <a:xfrm>
            <a:off x="6680399" y="5328607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27E8A9A-0890-5656-5FA8-B220427BAA20}"/>
              </a:ext>
            </a:extLst>
          </p:cNvPr>
          <p:cNvCxnSpPr>
            <a:stCxn id="8" idx="4"/>
            <a:endCxn id="12" idx="0"/>
          </p:cNvCxnSpPr>
          <p:nvPr/>
        </p:nvCxnSpPr>
        <p:spPr>
          <a:xfrm>
            <a:off x="6248400" y="4473267"/>
            <a:ext cx="304800" cy="29509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6080200-0267-A2D0-F3A3-F30E3F2F4E59}"/>
              </a:ext>
            </a:extLst>
          </p:cNvPr>
          <p:cNvCxnSpPr>
            <a:stCxn id="9" idx="4"/>
            <a:endCxn id="12" idx="0"/>
          </p:cNvCxnSpPr>
          <p:nvPr/>
        </p:nvCxnSpPr>
        <p:spPr>
          <a:xfrm flipH="1">
            <a:off x="6553200" y="4482792"/>
            <a:ext cx="260332" cy="28556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4DB3469-2E12-7914-4E22-31AAAF4431F3}"/>
              </a:ext>
            </a:extLst>
          </p:cNvPr>
          <p:cNvCxnSpPr>
            <a:stCxn id="10" idx="4"/>
            <a:endCxn id="12" idx="0"/>
          </p:cNvCxnSpPr>
          <p:nvPr/>
        </p:nvCxnSpPr>
        <p:spPr>
          <a:xfrm flipH="1">
            <a:off x="6553200" y="4473268"/>
            <a:ext cx="825464" cy="2950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EAFBD9B-117C-5A81-0BE4-978BD143C2C1}"/>
              </a:ext>
            </a:extLst>
          </p:cNvPr>
          <p:cNvCxnSpPr>
            <a:stCxn id="11" idx="4"/>
            <a:endCxn id="12" idx="0"/>
          </p:cNvCxnSpPr>
          <p:nvPr/>
        </p:nvCxnSpPr>
        <p:spPr>
          <a:xfrm flipH="1">
            <a:off x="6553200" y="4473268"/>
            <a:ext cx="1390596" cy="2950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E989D0A-17BC-146B-F288-3FC377DEA173}"/>
              </a:ext>
            </a:extLst>
          </p:cNvPr>
          <p:cNvCxnSpPr>
            <a:stCxn id="8" idx="4"/>
            <a:endCxn id="14" idx="0"/>
          </p:cNvCxnSpPr>
          <p:nvPr/>
        </p:nvCxnSpPr>
        <p:spPr>
          <a:xfrm>
            <a:off x="6248400" y="4473267"/>
            <a:ext cx="848130" cy="29509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FE31660-5C1C-7D00-CA06-8C67178CC608}"/>
              </a:ext>
            </a:extLst>
          </p:cNvPr>
          <p:cNvCxnSpPr>
            <a:stCxn id="9" idx="4"/>
            <a:endCxn id="14" idx="0"/>
          </p:cNvCxnSpPr>
          <p:nvPr/>
        </p:nvCxnSpPr>
        <p:spPr>
          <a:xfrm>
            <a:off x="6813532" y="4482792"/>
            <a:ext cx="282998" cy="28556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F491C71-2C57-46DC-2FDD-1B66A6FB210C}"/>
              </a:ext>
            </a:extLst>
          </p:cNvPr>
          <p:cNvCxnSpPr>
            <a:stCxn id="10" idx="4"/>
            <a:endCxn id="14" idx="0"/>
          </p:cNvCxnSpPr>
          <p:nvPr/>
        </p:nvCxnSpPr>
        <p:spPr>
          <a:xfrm flipH="1">
            <a:off x="7096530" y="4473268"/>
            <a:ext cx="282134" cy="2950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21A22E2-D50A-368C-B64F-12C0FAB05B9F}"/>
              </a:ext>
            </a:extLst>
          </p:cNvPr>
          <p:cNvCxnSpPr>
            <a:stCxn id="11" idx="4"/>
            <a:endCxn id="14" idx="0"/>
          </p:cNvCxnSpPr>
          <p:nvPr/>
        </p:nvCxnSpPr>
        <p:spPr>
          <a:xfrm flipH="1">
            <a:off x="7096530" y="4473268"/>
            <a:ext cx="847266" cy="2950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F733861-B2D8-C173-4663-9B45388B04D9}"/>
              </a:ext>
            </a:extLst>
          </p:cNvPr>
          <p:cNvCxnSpPr>
            <a:stCxn id="8" idx="4"/>
            <a:endCxn id="15" idx="0"/>
          </p:cNvCxnSpPr>
          <p:nvPr/>
        </p:nvCxnSpPr>
        <p:spPr>
          <a:xfrm>
            <a:off x="6248400" y="4473267"/>
            <a:ext cx="1391460" cy="29354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4EFCB02-D0D0-FEC5-3ADA-2149A3B4625D}"/>
              </a:ext>
            </a:extLst>
          </p:cNvPr>
          <p:cNvCxnSpPr>
            <a:stCxn id="9" idx="4"/>
            <a:endCxn id="15" idx="0"/>
          </p:cNvCxnSpPr>
          <p:nvPr/>
        </p:nvCxnSpPr>
        <p:spPr>
          <a:xfrm>
            <a:off x="6813532" y="4482792"/>
            <a:ext cx="826328" cy="28402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455E8A2-68E5-4D1F-1382-616AD714F760}"/>
              </a:ext>
            </a:extLst>
          </p:cNvPr>
          <p:cNvCxnSpPr>
            <a:stCxn id="10" idx="4"/>
            <a:endCxn id="15" idx="0"/>
          </p:cNvCxnSpPr>
          <p:nvPr/>
        </p:nvCxnSpPr>
        <p:spPr>
          <a:xfrm>
            <a:off x="7378664" y="4473268"/>
            <a:ext cx="261196" cy="2935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639E9CC-2164-379B-74F9-2D99A14EBFE9}"/>
              </a:ext>
            </a:extLst>
          </p:cNvPr>
          <p:cNvCxnSpPr>
            <a:stCxn id="11" idx="4"/>
            <a:endCxn id="15" idx="0"/>
          </p:cNvCxnSpPr>
          <p:nvPr/>
        </p:nvCxnSpPr>
        <p:spPr>
          <a:xfrm flipH="1">
            <a:off x="7639860" y="4473268"/>
            <a:ext cx="303936" cy="2935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571FE0C-3C8D-7A74-6970-68A99C87C330}"/>
              </a:ext>
            </a:extLst>
          </p:cNvPr>
          <p:cNvCxnSpPr>
            <a:stCxn id="12" idx="4"/>
            <a:endCxn id="16" idx="0"/>
          </p:cNvCxnSpPr>
          <p:nvPr/>
        </p:nvCxnSpPr>
        <p:spPr>
          <a:xfrm>
            <a:off x="6553200" y="5063636"/>
            <a:ext cx="279599" cy="2649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09A144A-A437-2A8D-74F9-E4D2FF9C0811}"/>
              </a:ext>
            </a:extLst>
          </p:cNvPr>
          <p:cNvCxnSpPr>
            <a:stCxn id="14" idx="4"/>
            <a:endCxn id="16" idx="0"/>
          </p:cNvCxnSpPr>
          <p:nvPr/>
        </p:nvCxnSpPr>
        <p:spPr>
          <a:xfrm flipH="1">
            <a:off x="6832799" y="5063636"/>
            <a:ext cx="263731" cy="2649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08476BE-01D0-07E3-2CBA-6BDD4AE71CFF}"/>
              </a:ext>
            </a:extLst>
          </p:cNvPr>
          <p:cNvCxnSpPr>
            <a:stCxn id="15" idx="4"/>
            <a:endCxn id="16" idx="0"/>
          </p:cNvCxnSpPr>
          <p:nvPr/>
        </p:nvCxnSpPr>
        <p:spPr>
          <a:xfrm flipH="1">
            <a:off x="6832799" y="5062087"/>
            <a:ext cx="807061" cy="26652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72B3F867-E3B9-8E44-3ED8-80A11DE6FD44}"/>
              </a:ext>
            </a:extLst>
          </p:cNvPr>
          <p:cNvSpPr/>
          <p:nvPr/>
        </p:nvSpPr>
        <p:spPr>
          <a:xfrm>
            <a:off x="7196777" y="5327058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121E053-EBB9-6426-B256-2F9D2B6FE151}"/>
              </a:ext>
            </a:extLst>
          </p:cNvPr>
          <p:cNvCxnSpPr>
            <a:stCxn id="12" idx="4"/>
            <a:endCxn id="50" idx="0"/>
          </p:cNvCxnSpPr>
          <p:nvPr/>
        </p:nvCxnSpPr>
        <p:spPr>
          <a:xfrm>
            <a:off x="6553200" y="5063636"/>
            <a:ext cx="795977" cy="26342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18AF41D-9A41-CE72-CEC6-BFE8C6857521}"/>
              </a:ext>
            </a:extLst>
          </p:cNvPr>
          <p:cNvCxnSpPr>
            <a:stCxn id="14" idx="4"/>
            <a:endCxn id="50" idx="0"/>
          </p:cNvCxnSpPr>
          <p:nvPr/>
        </p:nvCxnSpPr>
        <p:spPr>
          <a:xfrm>
            <a:off x="7096530" y="5063636"/>
            <a:ext cx="252647" cy="26342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FA1AEEA-48F7-7A30-9A7C-24CC3B7F9C38}"/>
              </a:ext>
            </a:extLst>
          </p:cNvPr>
          <p:cNvCxnSpPr>
            <a:stCxn id="15" idx="4"/>
            <a:endCxn id="50" idx="0"/>
          </p:cNvCxnSpPr>
          <p:nvPr/>
        </p:nvCxnSpPr>
        <p:spPr>
          <a:xfrm flipH="1">
            <a:off x="7349177" y="5062087"/>
            <a:ext cx="290683" cy="2649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814293B3-9573-FDF8-EE47-107AF3198B8A}"/>
              </a:ext>
            </a:extLst>
          </p:cNvPr>
          <p:cNvSpPr/>
          <p:nvPr/>
        </p:nvSpPr>
        <p:spPr>
          <a:xfrm>
            <a:off x="8785697" y="4176443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8503707C-60D6-2DE9-60F0-3968FE1A75C7}"/>
              </a:ext>
            </a:extLst>
          </p:cNvPr>
          <p:cNvSpPr/>
          <p:nvPr/>
        </p:nvSpPr>
        <p:spPr>
          <a:xfrm>
            <a:off x="9350829" y="4185968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9678F38-8A7B-FB92-B8FF-903990F4D30D}"/>
              </a:ext>
            </a:extLst>
          </p:cNvPr>
          <p:cNvSpPr/>
          <p:nvPr/>
        </p:nvSpPr>
        <p:spPr>
          <a:xfrm>
            <a:off x="9915961" y="4176444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9DFF004-6C42-65D9-7EF2-5ED7350256E9}"/>
              </a:ext>
            </a:extLst>
          </p:cNvPr>
          <p:cNvSpPr/>
          <p:nvPr/>
        </p:nvSpPr>
        <p:spPr>
          <a:xfrm>
            <a:off x="10481093" y="4176444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E88A526-4A44-D9A1-72F5-F775488CF0CA}"/>
              </a:ext>
            </a:extLst>
          </p:cNvPr>
          <p:cNvSpPr/>
          <p:nvPr/>
        </p:nvSpPr>
        <p:spPr>
          <a:xfrm>
            <a:off x="9090497" y="4766812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826C186-D113-DEDC-EB99-5443D7EA4CCF}"/>
              </a:ext>
            </a:extLst>
          </p:cNvPr>
          <p:cNvSpPr/>
          <p:nvPr/>
        </p:nvSpPr>
        <p:spPr>
          <a:xfrm>
            <a:off x="9633827" y="4766812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F597EEF-86DA-633C-80FD-47CD25D9B060}"/>
              </a:ext>
            </a:extLst>
          </p:cNvPr>
          <p:cNvSpPr/>
          <p:nvPr/>
        </p:nvSpPr>
        <p:spPr>
          <a:xfrm>
            <a:off x="10177157" y="4765263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5DA604B-7292-3FDF-D443-1217DD978112}"/>
              </a:ext>
            </a:extLst>
          </p:cNvPr>
          <p:cNvSpPr/>
          <p:nvPr/>
        </p:nvSpPr>
        <p:spPr>
          <a:xfrm>
            <a:off x="9370096" y="5327058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94774A4-78A7-2EA8-30A1-402779BF01A5}"/>
              </a:ext>
            </a:extLst>
          </p:cNvPr>
          <p:cNvCxnSpPr>
            <a:stCxn id="57" idx="4"/>
            <a:endCxn id="61" idx="0"/>
          </p:cNvCxnSpPr>
          <p:nvPr/>
        </p:nvCxnSpPr>
        <p:spPr>
          <a:xfrm>
            <a:off x="8938097" y="4471718"/>
            <a:ext cx="304800" cy="29509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AF1193C-B768-3D75-DB15-456B6235564E}"/>
              </a:ext>
            </a:extLst>
          </p:cNvPr>
          <p:cNvCxnSpPr>
            <a:stCxn id="58" idx="4"/>
            <a:endCxn id="62" idx="0"/>
          </p:cNvCxnSpPr>
          <p:nvPr/>
        </p:nvCxnSpPr>
        <p:spPr>
          <a:xfrm>
            <a:off x="9503229" y="4481243"/>
            <a:ext cx="282998" cy="28556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86828AA-BC29-4E0D-C566-451598879EFD}"/>
              </a:ext>
            </a:extLst>
          </p:cNvPr>
          <p:cNvCxnSpPr>
            <a:stCxn id="59" idx="4"/>
            <a:endCxn id="62" idx="0"/>
          </p:cNvCxnSpPr>
          <p:nvPr/>
        </p:nvCxnSpPr>
        <p:spPr>
          <a:xfrm flipH="1">
            <a:off x="9786227" y="4471719"/>
            <a:ext cx="282134" cy="2950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31B37FD-59B5-0A53-57CD-9F04AFC38803}"/>
              </a:ext>
            </a:extLst>
          </p:cNvPr>
          <p:cNvCxnSpPr>
            <a:stCxn id="60" idx="4"/>
            <a:endCxn id="62" idx="0"/>
          </p:cNvCxnSpPr>
          <p:nvPr/>
        </p:nvCxnSpPr>
        <p:spPr>
          <a:xfrm flipH="1">
            <a:off x="9786227" y="4471719"/>
            <a:ext cx="847266" cy="2950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57BFE0F-A90E-E7AB-AD44-71E40000D028}"/>
              </a:ext>
            </a:extLst>
          </p:cNvPr>
          <p:cNvCxnSpPr>
            <a:stCxn id="60" idx="4"/>
            <a:endCxn id="63" idx="0"/>
          </p:cNvCxnSpPr>
          <p:nvPr/>
        </p:nvCxnSpPr>
        <p:spPr>
          <a:xfrm flipH="1">
            <a:off x="10329557" y="4471719"/>
            <a:ext cx="303936" cy="2935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0B0CB63-C1A2-B4EE-32CB-CD36BDD828DF}"/>
              </a:ext>
            </a:extLst>
          </p:cNvPr>
          <p:cNvCxnSpPr>
            <a:stCxn id="61" idx="4"/>
            <a:endCxn id="64" idx="0"/>
          </p:cNvCxnSpPr>
          <p:nvPr/>
        </p:nvCxnSpPr>
        <p:spPr>
          <a:xfrm>
            <a:off x="9242897" y="5062087"/>
            <a:ext cx="279599" cy="2649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143A42A-6910-C21B-2B09-699C66BEBA56}"/>
              </a:ext>
            </a:extLst>
          </p:cNvPr>
          <p:cNvCxnSpPr>
            <a:stCxn id="62" idx="4"/>
            <a:endCxn id="64" idx="0"/>
          </p:cNvCxnSpPr>
          <p:nvPr/>
        </p:nvCxnSpPr>
        <p:spPr>
          <a:xfrm flipH="1">
            <a:off x="9522496" y="5062087"/>
            <a:ext cx="263731" cy="2649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5B7B222-E116-8312-11CA-1BF08C2781ED}"/>
              </a:ext>
            </a:extLst>
          </p:cNvPr>
          <p:cNvCxnSpPr>
            <a:stCxn id="63" idx="4"/>
            <a:endCxn id="64" idx="0"/>
          </p:cNvCxnSpPr>
          <p:nvPr/>
        </p:nvCxnSpPr>
        <p:spPr>
          <a:xfrm flipH="1">
            <a:off x="9522496" y="5060538"/>
            <a:ext cx="807061" cy="26652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D0BCA22C-0BFA-7641-32DA-32D61F66400C}"/>
              </a:ext>
            </a:extLst>
          </p:cNvPr>
          <p:cNvSpPr txBox="1"/>
          <p:nvPr/>
        </p:nvSpPr>
        <p:spPr>
          <a:xfrm>
            <a:off x="6096000" y="5786624"/>
            <a:ext cx="2000196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Dense Network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32FA26E-6320-C224-B1A6-D4AFCD42A4B0}"/>
              </a:ext>
            </a:extLst>
          </p:cNvPr>
          <p:cNvSpPr txBox="1"/>
          <p:nvPr/>
        </p:nvSpPr>
        <p:spPr>
          <a:xfrm>
            <a:off x="8938529" y="5766712"/>
            <a:ext cx="2000196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Pruned</a:t>
            </a: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Network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3152975-15A6-06E9-6169-601D07F48ECA}"/>
              </a:ext>
            </a:extLst>
          </p:cNvPr>
          <p:cNvSpPr txBox="1"/>
          <p:nvPr/>
        </p:nvSpPr>
        <p:spPr>
          <a:xfrm>
            <a:off x="10785893" y="5129450"/>
            <a:ext cx="1061458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Neuron Pruning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766C79B-A335-A5D5-CED0-DC795FF8920B}"/>
              </a:ext>
            </a:extLst>
          </p:cNvPr>
          <p:cNvSpPr txBox="1"/>
          <p:nvPr/>
        </p:nvSpPr>
        <p:spPr>
          <a:xfrm>
            <a:off x="10788206" y="4423918"/>
            <a:ext cx="1374375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2"/>
                </a:solidFill>
                <a:latin typeface="+mn-lt"/>
                <a:ea typeface="+mn-ea"/>
              </a:rPr>
              <a:t>Connection Pruning</a:t>
            </a:r>
            <a:endParaRPr lang="en-US" sz="16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3D6B93BC-8804-FAE8-572B-DEB414E48655}"/>
              </a:ext>
            </a:extLst>
          </p:cNvPr>
          <p:cNvSpPr/>
          <p:nvPr/>
        </p:nvSpPr>
        <p:spPr>
          <a:xfrm>
            <a:off x="641279" y="4439406"/>
            <a:ext cx="1301481" cy="96051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a Dense Network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BE3F9685-BD5A-2C16-1ADB-D45BD055CD25}"/>
              </a:ext>
            </a:extLst>
          </p:cNvPr>
          <p:cNvSpPr/>
          <p:nvPr/>
        </p:nvSpPr>
        <p:spPr>
          <a:xfrm>
            <a:off x="2255262" y="4451982"/>
            <a:ext cx="1391461" cy="93272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Remove smallest p% of weights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BB4223D1-02BC-919B-6EBA-C6BA341545AA}"/>
              </a:ext>
            </a:extLst>
          </p:cNvPr>
          <p:cNvSpPr/>
          <p:nvPr/>
        </p:nvSpPr>
        <p:spPr>
          <a:xfrm>
            <a:off x="2255263" y="5716482"/>
            <a:ext cx="1371768" cy="53261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Fine-tune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7549973B-E327-55C5-C511-956B784A5053}"/>
              </a:ext>
            </a:extLst>
          </p:cNvPr>
          <p:cNvSpPr/>
          <p:nvPr/>
        </p:nvSpPr>
        <p:spPr>
          <a:xfrm>
            <a:off x="4134253" y="5523470"/>
            <a:ext cx="1166762" cy="91627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Pruned Network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13D993E-D868-B24B-0A8B-E804FEBAC83E}"/>
              </a:ext>
            </a:extLst>
          </p:cNvPr>
          <p:cNvCxnSpPr>
            <a:stCxn id="88" idx="3"/>
            <a:endCxn id="89" idx="1"/>
          </p:cNvCxnSpPr>
          <p:nvPr/>
        </p:nvCxnSpPr>
        <p:spPr>
          <a:xfrm flipV="1">
            <a:off x="1942760" y="4918342"/>
            <a:ext cx="312502" cy="13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7EB9E498-C3A6-75E7-9C38-D9797676647B}"/>
              </a:ext>
            </a:extLst>
          </p:cNvPr>
          <p:cNvCxnSpPr>
            <a:stCxn id="89" idx="2"/>
            <a:endCxn id="90" idx="0"/>
          </p:cNvCxnSpPr>
          <p:nvPr/>
        </p:nvCxnSpPr>
        <p:spPr>
          <a:xfrm flipH="1">
            <a:off x="2941147" y="5384702"/>
            <a:ext cx="9846" cy="331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1862763A-3CCA-E8C6-77F4-6AB0C527DB94}"/>
              </a:ext>
            </a:extLst>
          </p:cNvPr>
          <p:cNvCxnSpPr>
            <a:stCxn id="90" idx="3"/>
            <a:endCxn id="89" idx="3"/>
          </p:cNvCxnSpPr>
          <p:nvPr/>
        </p:nvCxnSpPr>
        <p:spPr>
          <a:xfrm flipV="1">
            <a:off x="3627031" y="4918342"/>
            <a:ext cx="19692" cy="1064448"/>
          </a:xfrm>
          <a:prstGeom prst="bentConnector3">
            <a:avLst>
              <a:gd name="adj1" fmla="val 1260878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F479094-549F-7ADC-8FC7-A50B159CEDC9}"/>
              </a:ext>
            </a:extLst>
          </p:cNvPr>
          <p:cNvCxnSpPr>
            <a:cxnSpLocks/>
            <a:stCxn id="90" idx="3"/>
            <a:endCxn id="91" idx="1"/>
          </p:cNvCxnSpPr>
          <p:nvPr/>
        </p:nvCxnSpPr>
        <p:spPr>
          <a:xfrm flipV="1">
            <a:off x="3627031" y="5981606"/>
            <a:ext cx="507222" cy="11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1D632A48-A9B0-1A91-0CED-DA132D5CB72B}"/>
                  </a:ext>
                </a:extLst>
              </p:cNvPr>
              <p:cNvSpPr txBox="1"/>
              <p:nvPr/>
            </p:nvSpPr>
            <p:spPr>
              <a:xfrm>
                <a:off x="3850160" y="4934497"/>
                <a:ext cx="614442" cy="3677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1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1D632A48-A9B0-1A91-0CED-DA132D5CB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60" y="4934497"/>
                <a:ext cx="614442" cy="367793"/>
              </a:xfrm>
              <a:prstGeom prst="rect">
                <a:avLst/>
              </a:prstGeom>
              <a:blipFill>
                <a:blip r:embed="rId7"/>
                <a:stretch>
                  <a:fillRect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7886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B646B-83CE-703B-361E-1066F9C66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B0040-AA7E-396B-C477-7E904D481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Overview of ARM’s SIMD Capabilities</a:t>
            </a:r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947CD77-9C24-FE95-B7F0-0A6EBE67A9C8}"/>
              </a:ext>
            </a:extLst>
          </p:cNvPr>
          <p:cNvSpPr txBox="1">
            <a:spLocks/>
          </p:cNvSpPr>
          <p:nvPr/>
        </p:nvSpPr>
        <p:spPr>
          <a:xfrm>
            <a:off x="398145" y="1152754"/>
            <a:ext cx="10886618" cy="53076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Single instruction multiple data (SIMD)</a:t>
            </a:r>
          </a:p>
          <a:p>
            <a:pPr lvl="1"/>
            <a:r>
              <a:rPr lang="en-GB" sz="1600" dirty="0"/>
              <a:t>Performs the same operation on multiple data elements concurrently</a:t>
            </a:r>
          </a:p>
          <a:p>
            <a:pPr lvl="1"/>
            <a:r>
              <a:rPr lang="en-GB" sz="1600" dirty="0"/>
              <a:t>Increases throughput for matrix multiplication </a:t>
            </a:r>
          </a:p>
          <a:p>
            <a:pPr lvl="1"/>
            <a:r>
              <a:rPr lang="en-GB" sz="1600" dirty="0"/>
              <a:t>Arms advanced implementation of SIMD instructions is the NEON feature. </a:t>
            </a:r>
          </a:p>
          <a:p>
            <a:pPr lvl="1"/>
            <a:endParaRPr lang="en-GB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A9933A-1656-577E-69FD-BE14D89B6F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90" t="2215" r="2288" b="5641"/>
          <a:stretch/>
        </p:blipFill>
        <p:spPr>
          <a:xfrm>
            <a:off x="1329025" y="2504615"/>
            <a:ext cx="8684863" cy="1832149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5ED1419-DB79-CDFF-F34D-4B62F8185D77}"/>
              </a:ext>
            </a:extLst>
          </p:cNvPr>
          <p:cNvSpPr txBox="1">
            <a:spLocks/>
          </p:cNvSpPr>
          <p:nvPr/>
        </p:nvSpPr>
        <p:spPr>
          <a:xfrm>
            <a:off x="51613" y="4976221"/>
            <a:ext cx="4439131" cy="32976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Arm Advanced SIMD Features: </a:t>
            </a:r>
          </a:p>
          <a:p>
            <a:pPr lvl="1"/>
            <a:r>
              <a:rPr lang="en-GB" sz="1600" dirty="0"/>
              <a:t>Scalable Vector Extension</a:t>
            </a:r>
          </a:p>
          <a:p>
            <a:pPr lvl="2"/>
            <a:r>
              <a:rPr lang="en-GB" sz="1400" dirty="0"/>
              <a:t>Increased vectorization and enhanced throughput. </a:t>
            </a:r>
          </a:p>
          <a:p>
            <a:pPr lvl="2"/>
            <a:r>
              <a:rPr lang="en-GB" sz="1400" dirty="0"/>
              <a:t>Introduces vector-length agnostic approach. </a:t>
            </a:r>
            <a:endParaRPr lang="en-US" sz="1600" dirty="0"/>
          </a:p>
          <a:p>
            <a:pPr lvl="1"/>
            <a:endParaRPr lang="en-GB" sz="140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02E34EB3-DB2A-36E9-7601-C67A0B2532A5}"/>
              </a:ext>
            </a:extLst>
          </p:cNvPr>
          <p:cNvSpPr txBox="1">
            <a:spLocks/>
          </p:cNvSpPr>
          <p:nvPr/>
        </p:nvSpPr>
        <p:spPr>
          <a:xfrm>
            <a:off x="4269091" y="4943524"/>
            <a:ext cx="3491258" cy="32976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600" dirty="0"/>
              <a:t>I8MM </a:t>
            </a:r>
          </a:p>
          <a:p>
            <a:pPr lvl="2"/>
            <a:r>
              <a:rPr lang="en-GB" sz="1400" dirty="0"/>
              <a:t>Feature of Arm Processors to accelerate integer matrix multiply </a:t>
            </a:r>
          </a:p>
          <a:p>
            <a:pPr lvl="2"/>
            <a:r>
              <a:rPr lang="en-GB" sz="1400" dirty="0"/>
              <a:t>Specifically suited for INT8 quantized networks</a:t>
            </a:r>
          </a:p>
          <a:p>
            <a:pPr lvl="2"/>
            <a:r>
              <a:rPr lang="en-GB" sz="1400" dirty="0"/>
              <a:t>Multiplies 2x8, 8x2 matrix segments to output 2x2 results. </a:t>
            </a:r>
          </a:p>
          <a:p>
            <a:pPr lvl="1"/>
            <a:endParaRPr lang="en-GB" sz="1400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8F1EB6C-EEF5-B927-6CE8-33C9BCC93811}"/>
              </a:ext>
            </a:extLst>
          </p:cNvPr>
          <p:cNvSpPr txBox="1">
            <a:spLocks/>
          </p:cNvSpPr>
          <p:nvPr/>
        </p:nvSpPr>
        <p:spPr>
          <a:xfrm>
            <a:off x="7846634" y="4943523"/>
            <a:ext cx="3784661" cy="32976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sz="1600" dirty="0"/>
              <a:t>SME </a:t>
            </a:r>
          </a:p>
          <a:p>
            <a:pPr lvl="2"/>
            <a:r>
              <a:rPr lang="en-GB" sz="1400" dirty="0"/>
              <a:t>Builds on NEON to use 2D vectorization </a:t>
            </a:r>
          </a:p>
          <a:p>
            <a:pPr lvl="2"/>
            <a:r>
              <a:rPr lang="en-GB" sz="1400" dirty="0"/>
              <a:t>Specifically developed for matrix multiply operations </a:t>
            </a:r>
          </a:p>
          <a:p>
            <a:pPr lvl="2"/>
            <a:r>
              <a:rPr lang="en-GB" sz="1400" dirty="0"/>
              <a:t>extends SVE concepts by adding dedicated instructions for matrix-based computations.</a:t>
            </a:r>
            <a:endParaRPr lang="en-GB" sz="1600" dirty="0"/>
          </a:p>
          <a:p>
            <a:pPr lvl="1"/>
            <a:endParaRPr lang="en-GB" sz="1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DEBDCEA-BBB3-28A7-F2F9-3A75B2C2E4B8}"/>
              </a:ext>
            </a:extLst>
          </p:cNvPr>
          <p:cNvSpPr txBox="1">
            <a:spLocks/>
          </p:cNvSpPr>
          <p:nvPr/>
        </p:nvSpPr>
        <p:spPr>
          <a:xfrm>
            <a:off x="3882283" y="4356457"/>
            <a:ext cx="6676257" cy="3289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b="1" dirty="0"/>
              <a:t>NEON Vector Multiplication </a:t>
            </a: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55582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99F22-9D80-D5BB-9FDF-8E28D9EF1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D2A46-51CF-F842-A8A9-A93864996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I8MM: Accelerated Int8 Matrix Multiplication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C688EB-16AE-F996-332C-C9319781B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04191"/>
            <a:ext cx="11233150" cy="1911176"/>
          </a:xfrm>
        </p:spPr>
        <p:txBody>
          <a:bodyPr/>
          <a:lstStyle/>
          <a:p>
            <a:r>
              <a:rPr lang="en-US" dirty="0"/>
              <a:t>Quantization can reduce precision to INT8</a:t>
            </a:r>
          </a:p>
          <a:p>
            <a:r>
              <a:rPr lang="en-US" dirty="0"/>
              <a:t>I8MM designed to specifically accelerate INT8 Matrix Multiplication. </a:t>
            </a:r>
          </a:p>
          <a:p>
            <a:pPr lvl="1"/>
            <a:r>
              <a:rPr lang="en-GB" b="0" i="0" dirty="0">
                <a:effectLst/>
                <a:latin typeface="Lato" panose="020F0502020204030203" pitchFamily="34" charset="0"/>
              </a:rPr>
              <a:t>SMMLA (vector) instruction will deliver a peak integer multiply throughput that is at least as high as can be achieved using two SDOT (vector) instructions</a:t>
            </a:r>
          </a:p>
          <a:p>
            <a:pPr lvl="1"/>
            <a:r>
              <a:rPr lang="en-GB" dirty="0">
                <a:latin typeface="Lato" panose="020F0502020204030203" pitchFamily="34" charset="0"/>
              </a:rPr>
              <a:t>Mandatory features of Armv8.6+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A8A633-D0C4-6952-CBBF-2153D9FA60A7}"/>
              </a:ext>
            </a:extLst>
          </p:cNvPr>
          <p:cNvSpPr/>
          <p:nvPr/>
        </p:nvSpPr>
        <p:spPr>
          <a:xfrm>
            <a:off x="3766458" y="3222172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E0ABAA-B9C4-4790-9701-CEB8F3AAC086}"/>
              </a:ext>
            </a:extLst>
          </p:cNvPr>
          <p:cNvSpPr/>
          <p:nvPr/>
        </p:nvSpPr>
        <p:spPr>
          <a:xfrm>
            <a:off x="4180115" y="3222172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7D6ECA-0E09-2DE9-1212-28E35AF753EE}"/>
              </a:ext>
            </a:extLst>
          </p:cNvPr>
          <p:cNvSpPr/>
          <p:nvPr/>
        </p:nvSpPr>
        <p:spPr>
          <a:xfrm>
            <a:off x="4593772" y="3222171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50C728-EF61-6D74-DCCA-59CAD16485B3}"/>
              </a:ext>
            </a:extLst>
          </p:cNvPr>
          <p:cNvSpPr/>
          <p:nvPr/>
        </p:nvSpPr>
        <p:spPr>
          <a:xfrm>
            <a:off x="5007429" y="3222171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A171C0-8D4B-4176-C01F-F521B085F417}"/>
              </a:ext>
            </a:extLst>
          </p:cNvPr>
          <p:cNvSpPr/>
          <p:nvPr/>
        </p:nvSpPr>
        <p:spPr>
          <a:xfrm>
            <a:off x="5421086" y="3222172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14A5BA-2DDB-BCD5-BADB-B454638476EB}"/>
              </a:ext>
            </a:extLst>
          </p:cNvPr>
          <p:cNvSpPr/>
          <p:nvPr/>
        </p:nvSpPr>
        <p:spPr>
          <a:xfrm>
            <a:off x="5834743" y="3222172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5E52F5-91AE-03A2-C8E6-C2447C478623}"/>
              </a:ext>
            </a:extLst>
          </p:cNvPr>
          <p:cNvSpPr/>
          <p:nvPr/>
        </p:nvSpPr>
        <p:spPr>
          <a:xfrm>
            <a:off x="6248400" y="3222171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F1F996-837D-41B3-7903-CDADFB6BA56F}"/>
              </a:ext>
            </a:extLst>
          </p:cNvPr>
          <p:cNvSpPr/>
          <p:nvPr/>
        </p:nvSpPr>
        <p:spPr>
          <a:xfrm>
            <a:off x="6662057" y="3222171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CD6C16-DCE9-144C-E5C9-3E01D1C2B179}"/>
              </a:ext>
            </a:extLst>
          </p:cNvPr>
          <p:cNvSpPr/>
          <p:nvPr/>
        </p:nvSpPr>
        <p:spPr>
          <a:xfrm>
            <a:off x="3766458" y="3571013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F3C326-F558-EAD9-D6B6-A526F5D0EB84}"/>
              </a:ext>
            </a:extLst>
          </p:cNvPr>
          <p:cNvSpPr/>
          <p:nvPr/>
        </p:nvSpPr>
        <p:spPr>
          <a:xfrm>
            <a:off x="4180115" y="3571013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A6E885-4B2E-B2E9-2335-56FD82CDE481}"/>
              </a:ext>
            </a:extLst>
          </p:cNvPr>
          <p:cNvSpPr/>
          <p:nvPr/>
        </p:nvSpPr>
        <p:spPr>
          <a:xfrm>
            <a:off x="4593772" y="3571012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DFEF51-2C55-CEC4-6759-FFD57D3E9444}"/>
              </a:ext>
            </a:extLst>
          </p:cNvPr>
          <p:cNvSpPr/>
          <p:nvPr/>
        </p:nvSpPr>
        <p:spPr>
          <a:xfrm>
            <a:off x="5007429" y="3571012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8CC33E-8F4A-C38E-50AC-93BC71209610}"/>
              </a:ext>
            </a:extLst>
          </p:cNvPr>
          <p:cNvSpPr/>
          <p:nvPr/>
        </p:nvSpPr>
        <p:spPr>
          <a:xfrm>
            <a:off x="5421086" y="3570514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3FF3B94-C02B-FFC9-50B0-28BAA94FF50F}"/>
              </a:ext>
            </a:extLst>
          </p:cNvPr>
          <p:cNvSpPr/>
          <p:nvPr/>
        </p:nvSpPr>
        <p:spPr>
          <a:xfrm>
            <a:off x="5834743" y="3570514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E9AA5A-8183-15E8-63BF-0B0708FF4C8B}"/>
              </a:ext>
            </a:extLst>
          </p:cNvPr>
          <p:cNvSpPr/>
          <p:nvPr/>
        </p:nvSpPr>
        <p:spPr>
          <a:xfrm>
            <a:off x="6248400" y="3570513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D74D9D3-E5F3-E154-89DD-FB6957FCE357}"/>
              </a:ext>
            </a:extLst>
          </p:cNvPr>
          <p:cNvSpPr/>
          <p:nvPr/>
        </p:nvSpPr>
        <p:spPr>
          <a:xfrm>
            <a:off x="6662057" y="3570513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83FB5A6-AA53-CA80-C319-FF40244932E9}"/>
              </a:ext>
            </a:extLst>
          </p:cNvPr>
          <p:cNvSpPr/>
          <p:nvPr/>
        </p:nvSpPr>
        <p:spPr>
          <a:xfrm rot="5400000">
            <a:off x="7826374" y="3254828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4FA5048-8280-DF3E-036A-A4B29A27DADB}"/>
              </a:ext>
            </a:extLst>
          </p:cNvPr>
          <p:cNvSpPr/>
          <p:nvPr/>
        </p:nvSpPr>
        <p:spPr>
          <a:xfrm rot="5400000">
            <a:off x="8174717" y="3254825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01551E1-7844-14DA-DD75-34C7CFDCB01E}"/>
              </a:ext>
            </a:extLst>
          </p:cNvPr>
          <p:cNvSpPr/>
          <p:nvPr/>
        </p:nvSpPr>
        <p:spPr>
          <a:xfrm rot="5400000">
            <a:off x="7826374" y="3646711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543C15B-3416-17BC-27BD-19715B154FDD}"/>
              </a:ext>
            </a:extLst>
          </p:cNvPr>
          <p:cNvSpPr/>
          <p:nvPr/>
        </p:nvSpPr>
        <p:spPr>
          <a:xfrm rot="5400000">
            <a:off x="8174717" y="3646708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310E699-BC94-426F-B492-2D7FB91B1601}"/>
              </a:ext>
            </a:extLst>
          </p:cNvPr>
          <p:cNvSpPr/>
          <p:nvPr/>
        </p:nvSpPr>
        <p:spPr>
          <a:xfrm rot="5400000">
            <a:off x="7826374" y="4038588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6A9F5D5-5578-C4FE-5A44-02D021C0C71A}"/>
              </a:ext>
            </a:extLst>
          </p:cNvPr>
          <p:cNvSpPr/>
          <p:nvPr/>
        </p:nvSpPr>
        <p:spPr>
          <a:xfrm rot="5400000">
            <a:off x="8174717" y="4038585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3C89E9F-974E-2AEA-75EE-F9A550AEAE46}"/>
              </a:ext>
            </a:extLst>
          </p:cNvPr>
          <p:cNvSpPr/>
          <p:nvPr/>
        </p:nvSpPr>
        <p:spPr>
          <a:xfrm rot="5400000">
            <a:off x="7826374" y="4439741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DB0E055-BE43-F2C9-EABB-8E8CD3121151}"/>
              </a:ext>
            </a:extLst>
          </p:cNvPr>
          <p:cNvSpPr/>
          <p:nvPr/>
        </p:nvSpPr>
        <p:spPr>
          <a:xfrm rot="5400000">
            <a:off x="8174717" y="4439738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081540E-7066-180D-E903-8FAB183C34EC}"/>
              </a:ext>
            </a:extLst>
          </p:cNvPr>
          <p:cNvSpPr/>
          <p:nvPr/>
        </p:nvSpPr>
        <p:spPr>
          <a:xfrm rot="5400000">
            <a:off x="7826374" y="4853395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95B9BDA-D0EE-8D40-6797-796C531E814C}"/>
              </a:ext>
            </a:extLst>
          </p:cNvPr>
          <p:cNvSpPr/>
          <p:nvPr/>
        </p:nvSpPr>
        <p:spPr>
          <a:xfrm rot="5400000">
            <a:off x="8174717" y="4853392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FD2E377-0763-23C9-B0F5-9E3D5C1DF0C3}"/>
              </a:ext>
            </a:extLst>
          </p:cNvPr>
          <p:cNvSpPr/>
          <p:nvPr/>
        </p:nvSpPr>
        <p:spPr>
          <a:xfrm rot="5400000">
            <a:off x="7826374" y="5245278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03586D2-DFAA-84F7-C105-6914FF8DC1F6}"/>
              </a:ext>
            </a:extLst>
          </p:cNvPr>
          <p:cNvSpPr/>
          <p:nvPr/>
        </p:nvSpPr>
        <p:spPr>
          <a:xfrm rot="5400000">
            <a:off x="8174717" y="5245275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7B58828-0938-4C02-AC9F-193E4AB6309F}"/>
              </a:ext>
            </a:extLst>
          </p:cNvPr>
          <p:cNvSpPr/>
          <p:nvPr/>
        </p:nvSpPr>
        <p:spPr>
          <a:xfrm rot="5400000">
            <a:off x="7826374" y="5637155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8763435-4CB1-4BD0-1990-2A1E68D4F43B}"/>
              </a:ext>
            </a:extLst>
          </p:cNvPr>
          <p:cNvSpPr/>
          <p:nvPr/>
        </p:nvSpPr>
        <p:spPr>
          <a:xfrm rot="5400000">
            <a:off x="8174717" y="5637152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9CD7C5-17C8-A330-C982-1ACF3B151B1F}"/>
              </a:ext>
            </a:extLst>
          </p:cNvPr>
          <p:cNvSpPr/>
          <p:nvPr/>
        </p:nvSpPr>
        <p:spPr>
          <a:xfrm rot="5400000">
            <a:off x="7826374" y="6038308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A06042A-3301-5227-E305-E91F56A75008}"/>
              </a:ext>
            </a:extLst>
          </p:cNvPr>
          <p:cNvSpPr/>
          <p:nvPr/>
        </p:nvSpPr>
        <p:spPr>
          <a:xfrm rot="5400000">
            <a:off x="8174717" y="6038305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CF5BA29-1D9F-9AB0-5D38-EF38A3DB72E6}"/>
              </a:ext>
            </a:extLst>
          </p:cNvPr>
          <p:cNvSpPr/>
          <p:nvPr/>
        </p:nvSpPr>
        <p:spPr>
          <a:xfrm rot="5400000">
            <a:off x="9992177" y="3233028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106FB6E-9B67-BF9C-278D-52130C088CC8}"/>
              </a:ext>
            </a:extLst>
          </p:cNvPr>
          <p:cNvSpPr/>
          <p:nvPr/>
        </p:nvSpPr>
        <p:spPr>
          <a:xfrm rot="5400000">
            <a:off x="10340520" y="3233025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8E52FB1-EA72-8223-047D-F357D8B6633A}"/>
              </a:ext>
            </a:extLst>
          </p:cNvPr>
          <p:cNvSpPr/>
          <p:nvPr/>
        </p:nvSpPr>
        <p:spPr>
          <a:xfrm rot="5400000">
            <a:off x="9992177" y="3624911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13132D6-4068-1DAB-E844-7762020E88E4}"/>
              </a:ext>
            </a:extLst>
          </p:cNvPr>
          <p:cNvSpPr/>
          <p:nvPr/>
        </p:nvSpPr>
        <p:spPr>
          <a:xfrm rot="5400000">
            <a:off x="10340520" y="3624908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699A885-A86E-775F-718E-5651C2FBAD85}"/>
                  </a:ext>
                </a:extLst>
              </p:cNvPr>
              <p:cNvSpPr txBox="1"/>
              <p:nvPr/>
            </p:nvSpPr>
            <p:spPr>
              <a:xfrm>
                <a:off x="8987709" y="3366702"/>
                <a:ext cx="448841" cy="5755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699A885-A86E-775F-718E-5651C2FBA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7709" y="3366702"/>
                <a:ext cx="448841" cy="575542"/>
              </a:xfrm>
              <a:prstGeom prst="rect">
                <a:avLst/>
              </a:prstGeom>
              <a:blipFill>
                <a:blip r:embed="rId2"/>
                <a:stretch>
                  <a:fillRect l="-8108" r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415C8C1-CADE-CE24-60F2-54D4BB8C9714}"/>
                  </a:ext>
                </a:extLst>
              </p:cNvPr>
              <p:cNvSpPr txBox="1"/>
              <p:nvPr/>
            </p:nvSpPr>
            <p:spPr>
              <a:xfrm>
                <a:off x="7281313" y="3344221"/>
                <a:ext cx="338234" cy="464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415C8C1-CADE-CE24-60F2-54D4BB8C9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313" y="3344221"/>
                <a:ext cx="338234" cy="464743"/>
              </a:xfrm>
              <a:prstGeom prst="rect">
                <a:avLst/>
              </a:prstGeom>
              <a:blipFill>
                <a:blip r:embed="rId3"/>
                <a:stretch>
                  <a:fillRect l="-18519" r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2B86E29A-731C-5A6B-15BC-99A978E2EB1D}"/>
              </a:ext>
            </a:extLst>
          </p:cNvPr>
          <p:cNvSpPr txBox="1"/>
          <p:nvPr/>
        </p:nvSpPr>
        <p:spPr>
          <a:xfrm>
            <a:off x="576943" y="4228108"/>
            <a:ext cx="5671457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400" b="0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SMMLA </a:t>
            </a:r>
            <a:r>
              <a:rPr lang="en-GB" sz="2400" b="0" i="0" dirty="0">
                <a:solidFill>
                  <a:srgbClr val="00C1D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hlinkClick r:id="rId4" tooltip="Is the name of the SIMD&amp;amp;FP third source and destination register, encoded in the &quot;Rd&quot; field."/>
              </a:rPr>
              <a:t>&lt;Vd&gt;</a:t>
            </a:r>
            <a:r>
              <a:rPr lang="en-GB" sz="2400" b="0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.4S, </a:t>
            </a:r>
            <a:r>
              <a:rPr lang="en-GB" sz="2400" b="0" i="0" dirty="0">
                <a:solidFill>
                  <a:srgbClr val="00C1D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hlinkClick r:id="rId5" tooltip="Is the name of the first SIMD&amp;amp;FP source register, encoded in the &quot;Rn&quot; field."/>
              </a:rPr>
              <a:t>&lt;Vn&gt;</a:t>
            </a:r>
            <a:r>
              <a:rPr lang="en-GB" sz="2400" b="0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.16B, </a:t>
            </a:r>
            <a:r>
              <a:rPr lang="en-GB" sz="2400" b="0" i="0" dirty="0">
                <a:solidFill>
                  <a:srgbClr val="00C1D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hlinkClick r:id="rId6" tooltip="Is the name of the second SIMD&amp;amp;FP source register, encoded in the &quot;Rm&quot; field."/>
              </a:rPr>
              <a:t>&lt;Vm&gt;</a:t>
            </a:r>
            <a:r>
              <a:rPr lang="en-GB" sz="2400" b="0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.16B</a:t>
            </a:r>
            <a:endParaRPr lang="en-US" sz="2100" kern="1200" dirty="0" err="1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64" name="Content Placeholder 3">
            <a:extLst>
              <a:ext uri="{FF2B5EF4-FFF2-40B4-BE49-F238E27FC236}">
                <a16:creationId xmlns:a16="http://schemas.microsoft.com/office/drawing/2014/main" id="{13134D23-6935-3C16-F583-E3952364C383}"/>
              </a:ext>
            </a:extLst>
          </p:cNvPr>
          <p:cNvSpPr txBox="1">
            <a:spLocks/>
          </p:cNvSpPr>
          <p:nvPr/>
        </p:nvSpPr>
        <p:spPr>
          <a:xfrm>
            <a:off x="925513" y="5020954"/>
            <a:ext cx="4647973" cy="11670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sz="2000" b="0" i="0" dirty="0">
                <a:solidFill>
                  <a:srgbClr val="00C1D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hlinkClick r:id="rId4" tooltip="Is the name of the SIMD&amp;amp;FP third source and destination register, encoded in the &quot;Rd&quot; field."/>
              </a:rPr>
              <a:t>&lt;Vd&gt;</a:t>
            </a:r>
            <a:r>
              <a:rPr lang="en-GB" dirty="0">
                <a:solidFill>
                  <a:srgbClr val="00C1D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latin typeface="Lato" panose="020F0502020204030203" pitchFamily="34" charset="0"/>
              </a:rPr>
              <a:t>the destination register</a:t>
            </a:r>
          </a:p>
          <a:p>
            <a:pPr lvl="1"/>
            <a:r>
              <a:rPr lang="en-GB" sz="2000" b="0" i="0" dirty="0">
                <a:solidFill>
                  <a:srgbClr val="00C1D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hlinkClick r:id="rId5" tooltip="Is the name of the first SIMD&amp;amp;FP source register, encoded in the &quot;Rn&quot; field."/>
              </a:rPr>
              <a:t>&lt;Vn&gt;</a:t>
            </a:r>
            <a:r>
              <a:rPr lang="en-GB" sz="2000" b="0" i="0" dirty="0">
                <a:solidFill>
                  <a:srgbClr val="00C1D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latin typeface="Lato" panose="020F0502020204030203" pitchFamily="34" charset="0"/>
              </a:rPr>
              <a:t>is the first source register</a:t>
            </a:r>
          </a:p>
          <a:p>
            <a:pPr lvl="1"/>
            <a:r>
              <a:rPr lang="en-GB" sz="2000" b="0" i="0" dirty="0">
                <a:solidFill>
                  <a:srgbClr val="00C1D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hlinkClick r:id="rId6" tooltip="Is the name of the second SIMD&amp;amp;FP source register, encoded in the &quot;Rm&quot; field."/>
              </a:rPr>
              <a:t>&lt;Vm&gt;</a:t>
            </a:r>
            <a:r>
              <a:rPr lang="en-GB" dirty="0">
                <a:latin typeface="Lato" panose="020F0502020204030203" pitchFamily="34" charset="0"/>
              </a:rPr>
              <a:t>  the second source register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567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089FB-5F82-9880-75A7-27FF8AA40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64438-933E-F75B-EA3D-2E5B6EBE1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Scalable Vector Extension (SVE)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0111B0A2-17B8-E810-086A-C5DA71EDAC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8145" y="1268560"/>
                <a:ext cx="5414101" cy="614461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rtl="0" eaLnBrk="1" fontAlgn="base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/>
                  </a:buClr>
                  <a:buFontTx/>
                  <a:buBlip>
                    <a:blip r:embed="rId2">
                      <a:extLs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</a:buBlip>
                  <a:defRPr sz="24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ＭＳ Ｐゴシック" charset="0"/>
                  </a:defRPr>
                </a:lvl1pPr>
                <a:lvl2pPr marL="672783" indent="-1666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Arial" charset="0"/>
                  <a:buChar char="•"/>
                  <a:defRPr sz="20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947103" indent="-1666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Tx/>
                  <a:buBlip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</a:buBlip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293178" indent="-17303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charset="2"/>
                  <a:buChar char="§"/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518603" indent="-168275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Tx/>
                  <a:buBlip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</a:buBlip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16550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8836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Calibri" panose="020F0502020204030204" pitchFamily="34" charset="0"/>
                  <a:buChar char="–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1122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3408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Calibri" panose="020F0502020204030204" pitchFamily="34" charset="0"/>
                  <a:buChar char="–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000" dirty="0"/>
                  <a:t>No fixed width (unlike NEON) – the same code can scale from 128 to 2048 bits.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r>
                  <a:rPr lang="en-GB" sz="2000" dirty="0"/>
                  <a:t>Vector length must be a power of two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000" dirty="0"/>
                  <a:t> 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r>
                  <a:rPr lang="en-GB" sz="2000" dirty="0"/>
                  <a:t>Guarantees, same implementation can run on different widths of SVE </a:t>
                </a:r>
              </a:p>
              <a:p>
                <a:endParaRPr lang="en-GB" sz="2000" dirty="0"/>
              </a:p>
              <a:p>
                <a:r>
                  <a:rPr lang="en-GB" sz="2000" dirty="0"/>
                  <a:t>SVE Registers (Z0-Z31) shared with NEON (last 128 bits)</a:t>
                </a:r>
              </a:p>
              <a:p>
                <a:endParaRPr lang="en-GB" sz="2000" dirty="0"/>
              </a:p>
              <a:p>
                <a:r>
                  <a:rPr lang="en-GB" sz="2000" dirty="0"/>
                  <a:t>Predicate Registers (P0-P7) Provide fine-grained control over which elements in the vector are active.</a:t>
                </a:r>
                <a:endParaRPr lang="en-US" dirty="0"/>
              </a:p>
            </p:txBody>
          </p:sp>
        </mc:Choice>
        <mc:Fallback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0111B0A2-17B8-E810-086A-C5DA71EDA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145" y="1268560"/>
                <a:ext cx="5414101" cy="6144611"/>
              </a:xfrm>
              <a:prstGeom prst="rect">
                <a:avLst/>
              </a:prstGeom>
              <a:blipFill>
                <a:blip r:embed="rId6"/>
                <a:stretch>
                  <a:fillRect t="-1237" r="-1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16D2544-BEF7-69D3-CE66-1DFEDB03C4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4828" y="507355"/>
            <a:ext cx="3074399" cy="25394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80E478-F33C-9C23-E8A0-C04001F5DDE9}"/>
              </a:ext>
            </a:extLst>
          </p:cNvPr>
          <p:cNvSpPr txBox="1"/>
          <p:nvPr/>
        </p:nvSpPr>
        <p:spPr>
          <a:xfrm>
            <a:off x="5442403" y="3046809"/>
            <a:ext cx="6558734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100" kern="1200" dirty="0">
                <a:solidFill>
                  <a:schemeClr val="tx2"/>
                </a:solidFill>
                <a:latin typeface="Lato" panose="020F0502020204030203" pitchFamily="34" charset="0"/>
                <a:ea typeface="+mn-ea"/>
                <a:cs typeface="+mn-cs"/>
              </a:rPr>
              <a:t>SVE Registers (Z0-Z31)</a:t>
            </a:r>
            <a:endParaRPr lang="en-US" sz="2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A4DC7A-3126-0C04-FBE4-99A2AD73A7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4571" y="3681552"/>
            <a:ext cx="3945980" cy="20841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DDE77F-48D2-3FF0-9AA5-DCF44B216D3D}"/>
              </a:ext>
            </a:extLst>
          </p:cNvPr>
          <p:cNvSpPr txBox="1"/>
          <p:nvPr/>
        </p:nvSpPr>
        <p:spPr>
          <a:xfrm>
            <a:off x="5633266" y="5879439"/>
            <a:ext cx="6558734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100" dirty="0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Predicate</a:t>
            </a:r>
            <a:r>
              <a:rPr lang="en-GB" sz="2100" kern="1200" dirty="0">
                <a:solidFill>
                  <a:schemeClr val="tx2"/>
                </a:solidFill>
                <a:latin typeface="Lato" panose="020F0502020204030203" pitchFamily="34" charset="0"/>
                <a:ea typeface="+mn-ea"/>
                <a:cs typeface="+mn-cs"/>
              </a:rPr>
              <a:t> Registers (P0-P7)</a:t>
            </a:r>
            <a:endParaRPr lang="en-US" sz="2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4999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73107-2F19-5AB1-C481-7E22051EB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9972D-2A2B-6411-EAAB-C4C072C67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59" y="269580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Scalable Matrix Extension (SME)</a:t>
            </a:r>
            <a:endParaRPr 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A2152EA-F480-0110-366B-B8779428F230}"/>
              </a:ext>
            </a:extLst>
          </p:cNvPr>
          <p:cNvSpPr txBox="1">
            <a:spLocks/>
          </p:cNvSpPr>
          <p:nvPr/>
        </p:nvSpPr>
        <p:spPr>
          <a:xfrm>
            <a:off x="459623" y="3823982"/>
            <a:ext cx="4419601" cy="255571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An extension to SVE to operate on matrix tiles </a:t>
            </a:r>
          </a:p>
          <a:p>
            <a:r>
              <a:rPr lang="en-GB" sz="2000" dirty="0"/>
              <a:t>Streaming SVE mode adds new instructions specifically for matrix multiplication</a:t>
            </a:r>
          </a:p>
          <a:p>
            <a:r>
              <a:rPr lang="en-GB" sz="2000" dirty="0"/>
              <a:t>Dedicated matrix tile storage (ZA) array </a:t>
            </a:r>
          </a:p>
          <a:p>
            <a:pPr lvl="1"/>
            <a:r>
              <a:rPr lang="en-GB" sz="1400" dirty="0"/>
              <a:t>Just like SVE, SME has variable length tile vector storage (SVL)</a:t>
            </a:r>
          </a:p>
          <a:p>
            <a:pPr marL="506095" lvl="1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11FFE8-0A2F-E2C9-DCA4-9E06EF9ACB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515" y="1026979"/>
            <a:ext cx="1839686" cy="2086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131E8E-B461-BA54-27A6-F13BFF8D0472}"/>
              </a:ext>
            </a:extLst>
          </p:cNvPr>
          <p:cNvSpPr txBox="1"/>
          <p:nvPr/>
        </p:nvSpPr>
        <p:spPr>
          <a:xfrm>
            <a:off x="838201" y="3227963"/>
            <a:ext cx="4419600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Matrix </a:t>
            </a:r>
            <a:r>
              <a:rPr lang="en-US" sz="2100" b="1" dirty="0">
                <a:solidFill>
                  <a:schemeClr val="tx2"/>
                </a:solidFill>
                <a:latin typeface="+mn-lt"/>
                <a:ea typeface="+mn-ea"/>
              </a:rPr>
              <a:t>tile storage (ZA Array)</a:t>
            </a:r>
            <a:endParaRPr lang="en-US" sz="2100" b="1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209CF0-A2BB-3C7D-258F-3CE954A5AA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920" y="478301"/>
            <a:ext cx="2939870" cy="280527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3">
                <a:extLst>
                  <a:ext uri="{FF2B5EF4-FFF2-40B4-BE49-F238E27FC236}">
                    <a16:creationId xmlns:a16="http://schemas.microsoft.com/office/drawing/2014/main" id="{B6E3F9E3-E1CE-6954-0ACC-390DFD3816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11404" y="3823982"/>
                <a:ext cx="4419601" cy="255571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rtl="0" eaLnBrk="1" fontAlgn="base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/>
                  </a:buClr>
                  <a:buFontTx/>
                  <a:buBlip>
                    <a:blip r:embed="rId2">
                      <a:extLs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</a:buBlip>
                  <a:defRPr sz="24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ＭＳ Ｐゴシック" charset="0"/>
                  </a:defRPr>
                </a:lvl1pPr>
                <a:lvl2pPr marL="672783" indent="-1666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Arial" charset="0"/>
                  <a:buChar char="•"/>
                  <a:defRPr sz="20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947103" indent="-1666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Tx/>
                  <a:buBlip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</a:buBlip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293178" indent="-17303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charset="2"/>
                  <a:buChar char="§"/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518603" indent="-168275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Tx/>
                  <a:buBlip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</a:buBlip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16550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8836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Calibri" panose="020F0502020204030204" pitchFamily="34" charset="0"/>
                  <a:buChar char="–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1122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3408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Calibri" panose="020F0502020204030204" pitchFamily="34" charset="0"/>
                  <a:buChar char="–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000" dirty="0"/>
                  <a:t>Dedicated matrix tile storage (ZA) array </a:t>
                </a:r>
              </a:p>
              <a:p>
                <a:pPr lvl="1"/>
                <a:r>
                  <a:rPr lang="en-GB" sz="1400" dirty="0"/>
                  <a:t>As SVE had an variable length vector (SVL)</a:t>
                </a:r>
              </a:p>
              <a:p>
                <a:pPr lvl="1"/>
                <a:r>
                  <a:rPr lang="en-GB" sz="1400" dirty="0"/>
                  <a:t>SME has variable length tile vector storage (SVL)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r>
                  <a:rPr lang="en-GB" sz="2000" dirty="0"/>
                  <a:t>SME New instructions</a:t>
                </a:r>
              </a:p>
              <a:p>
                <a:pPr lvl="1"/>
                <a:r>
                  <a:rPr lang="en-GB" sz="1600" dirty="0"/>
                  <a:t>Outer Product (</a:t>
                </a:r>
                <a14:m>
                  <m:oMath xmlns:m="http://schemas.openxmlformats.org/officeDocument/2006/math">
                    <m:r>
                      <a:rPr lang="en-GB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GB" sz="1600" dirty="0"/>
                  <a:t>) operations.</a:t>
                </a:r>
              </a:p>
              <a:p>
                <a:pPr lvl="1"/>
                <a:r>
                  <a:rPr lang="en-GB" sz="1600" dirty="0"/>
                  <a:t>Load/Store and Transposition </a:t>
                </a:r>
              </a:p>
              <a:p>
                <a:pPr lvl="1"/>
                <a:r>
                  <a:rPr lang="en-GB" sz="1600" dirty="0"/>
                  <a:t>Additional Arithmetic and Logical Operations (e.g. zeroing tiles)</a:t>
                </a:r>
              </a:p>
              <a:p>
                <a:endParaRPr lang="en-GB" sz="2000" dirty="0"/>
              </a:p>
            </p:txBody>
          </p:sp>
        </mc:Choice>
        <mc:Fallback>
          <p:sp>
            <p:nvSpPr>
              <p:cNvPr id="16" name="Content Placeholder 3">
                <a:extLst>
                  <a:ext uri="{FF2B5EF4-FFF2-40B4-BE49-F238E27FC236}">
                    <a16:creationId xmlns:a16="http://schemas.microsoft.com/office/drawing/2014/main" id="{B6E3F9E3-E1CE-6954-0ACC-390DFD381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404" y="3823982"/>
                <a:ext cx="4419601" cy="2555719"/>
              </a:xfrm>
              <a:prstGeom prst="rect">
                <a:avLst/>
              </a:prstGeom>
              <a:blipFill>
                <a:blip r:embed="rId8"/>
                <a:stretch>
                  <a:fillRect t="-2956" r="-3725" b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9ABFD83-51E2-E33F-973C-7DE0391A34F9}"/>
              </a:ext>
            </a:extLst>
          </p:cNvPr>
          <p:cNvSpPr txBox="1"/>
          <p:nvPr/>
        </p:nvSpPr>
        <p:spPr>
          <a:xfrm>
            <a:off x="6711404" y="3227963"/>
            <a:ext cx="2778217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b="1" dirty="0">
                <a:solidFill>
                  <a:schemeClr val="tx2"/>
                </a:solidFill>
                <a:latin typeface="+mn-lt"/>
                <a:ea typeface="+mn-ea"/>
              </a:rPr>
              <a:t>ZA Array memory access</a:t>
            </a:r>
            <a:endParaRPr lang="en-US" sz="2100" b="1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C1E48A37-FFB6-2F5F-3498-74C9AC1B7E29}"/>
              </a:ext>
            </a:extLst>
          </p:cNvPr>
          <p:cNvSpPr txBox="1">
            <a:spLocks/>
          </p:cNvSpPr>
          <p:nvPr/>
        </p:nvSpPr>
        <p:spPr>
          <a:xfrm>
            <a:off x="8921205" y="1484628"/>
            <a:ext cx="2619104" cy="1328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ZAOH.B[n</a:t>
            </a:r>
            <a:r>
              <a:rPr lang="en-GB" sz="1600" dirty="0"/>
              <a:t>] accesses the nth row</a:t>
            </a:r>
          </a:p>
          <a:p>
            <a:pPr marL="506095" lvl="1" indent="0">
              <a:buNone/>
            </a:pPr>
            <a:endParaRPr lang="en-GB" sz="1600" dirty="0"/>
          </a:p>
          <a:p>
            <a:pPr lvl="1"/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ZAOV.B[n] </a:t>
            </a:r>
            <a:r>
              <a:rPr lang="en-GB" sz="1600" dirty="0"/>
              <a:t>accesses the nth column</a:t>
            </a:r>
            <a:endParaRPr lang="en-GB" sz="2000" dirty="0"/>
          </a:p>
          <a:p>
            <a:pPr marL="506095" lvl="1" indent="0">
              <a:buNone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726284164"/>
      </p:ext>
    </p:extLst>
  </p:cSld>
  <p:clrMapOvr>
    <a:masterClrMapping/>
  </p:clrMapOvr>
</p:sld>
</file>

<file path=ppt/theme/theme1.xml><?xml version="1.0" encoding="utf-8"?>
<a:theme xmlns:a="http://schemas.openxmlformats.org/drawingml/2006/main" name="Arm_Public_2024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5AA46A6-F8D0-4647-865D-F700FAFED8F6}" vid="{255BEF51-55C5-A743-A761-05EE3BF481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sharepoint/v3/fields"/>
    <ds:schemaRef ds:uri="http://purl.org/dc/terms/"/>
    <ds:schemaRef ds:uri="f2ad5090-61a8-4b8c-ab70-68f4ff4d1933"/>
    <ds:schemaRef ds:uri="http://schemas.microsoft.com/office/infopath/2007/PartnerControls"/>
    <ds:schemaRef ds:uri="http://schemas.microsoft.com/office/2006/documentManagement/types"/>
    <ds:schemaRef ds:uri="c0950e01-db07-4e41-9c32-b7a8e9fccc9b"/>
    <ds:schemaRef ds:uri="http://schemas.microsoft.com/sharepoint/v3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3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5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Arm_Public_2024</Template>
  <TotalTime>8554</TotalTime>
  <Words>1182</Words>
  <Application>Microsoft Macintosh PowerPoint</Application>
  <PresentationFormat>Widescreen</PresentationFormat>
  <Paragraphs>187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ＭＳ Ｐゴシック</vt:lpstr>
      <vt:lpstr>Arial</vt:lpstr>
      <vt:lpstr>Calibri</vt:lpstr>
      <vt:lpstr>Cambria Math</vt:lpstr>
      <vt:lpstr>Consolas</vt:lpstr>
      <vt:lpstr>Lato</vt:lpstr>
      <vt:lpstr>system-ui</vt:lpstr>
      <vt:lpstr>Wingdings</vt:lpstr>
      <vt:lpstr>Arm_Public_2024</vt:lpstr>
      <vt:lpstr>Optimisation for CPU Inference (Chapter 4)</vt:lpstr>
      <vt:lpstr>Learning Objectives</vt:lpstr>
      <vt:lpstr>Quantization Methods on ARM</vt:lpstr>
      <vt:lpstr>Data Formats on ARM </vt:lpstr>
      <vt:lpstr>Pruning Techniques on ARM</vt:lpstr>
      <vt:lpstr>Overview of ARM’s SIMD Capabilities</vt:lpstr>
      <vt:lpstr>I8MM: Accelerated Int8 Matrix Multiplication</vt:lpstr>
      <vt:lpstr>Scalable Vector Extension (SVE)</vt:lpstr>
      <vt:lpstr>Scalable Matrix Extension (SME)</vt:lpstr>
      <vt:lpstr>Loop Re-ordering</vt:lpstr>
      <vt:lpstr>Tiling</vt:lpstr>
      <vt:lpstr>Loop Unrolling</vt:lpstr>
      <vt:lpstr>Multi-Core Parallel Programming on ARM</vt:lpstr>
      <vt:lpstr>ARM-Optimised uKernel &amp; Runtime Libraries</vt:lpstr>
      <vt:lpstr>Real-World Integration on ARM</vt:lpstr>
      <vt:lpstr>Summary</vt:lpstr>
      <vt:lpstr>Questions and Discussion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Oliver Grainge</dc:creator>
  <cp:keywords/>
  <dc:description/>
  <cp:lastModifiedBy>Oliver Grainge</cp:lastModifiedBy>
  <cp:revision>170</cp:revision>
  <dcterms:created xsi:type="dcterms:W3CDTF">2024-11-20T09:48:17Z</dcterms:created>
  <dcterms:modified xsi:type="dcterms:W3CDTF">2025-02-17T13:24:18Z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